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553" r:id="rId3"/>
    <p:sldId id="552" r:id="rId4"/>
    <p:sldId id="555" r:id="rId5"/>
    <p:sldId id="556" r:id="rId6"/>
    <p:sldId id="557" r:id="rId7"/>
    <p:sldId id="561" r:id="rId8"/>
    <p:sldId id="559" r:id="rId9"/>
    <p:sldId id="562" r:id="rId10"/>
    <p:sldId id="563" r:id="rId11"/>
    <p:sldId id="609" r:id="rId12"/>
    <p:sldId id="617" r:id="rId13"/>
    <p:sldId id="618" r:id="rId14"/>
    <p:sldId id="610" r:id="rId15"/>
    <p:sldId id="611" r:id="rId16"/>
    <p:sldId id="565" r:id="rId17"/>
    <p:sldId id="612" r:id="rId18"/>
    <p:sldId id="613" r:id="rId19"/>
    <p:sldId id="614" r:id="rId20"/>
    <p:sldId id="615" r:id="rId21"/>
    <p:sldId id="640" r:id="rId22"/>
    <p:sldId id="620" r:id="rId23"/>
    <p:sldId id="621" r:id="rId24"/>
    <p:sldId id="622" r:id="rId25"/>
    <p:sldId id="623" r:id="rId26"/>
    <p:sldId id="624" r:id="rId27"/>
    <p:sldId id="625" r:id="rId28"/>
    <p:sldId id="641" r:id="rId29"/>
    <p:sldId id="642" r:id="rId30"/>
    <p:sldId id="643" r:id="rId31"/>
    <p:sldId id="671" r:id="rId32"/>
    <p:sldId id="672" r:id="rId33"/>
    <p:sldId id="646" r:id="rId34"/>
    <p:sldId id="648" r:id="rId35"/>
    <p:sldId id="626" r:id="rId36"/>
    <p:sldId id="628" r:id="rId37"/>
    <p:sldId id="629" r:id="rId38"/>
    <p:sldId id="630" r:id="rId39"/>
    <p:sldId id="631" r:id="rId40"/>
    <p:sldId id="632" r:id="rId41"/>
    <p:sldId id="633" r:id="rId42"/>
    <p:sldId id="634" r:id="rId43"/>
    <p:sldId id="635" r:id="rId44"/>
    <p:sldId id="636" r:id="rId45"/>
    <p:sldId id="637" r:id="rId46"/>
    <p:sldId id="638" r:id="rId47"/>
    <p:sldId id="639" r:id="rId48"/>
    <p:sldId id="260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290"/>
    <p:restoredTop sz="98723" autoAdjust="0"/>
  </p:normalViewPr>
  <p:slideViewPr>
    <p:cSldViewPr snapToGrid="0" snapToObjects="1">
      <p:cViewPr varScale="1">
        <p:scale>
          <a:sx n="89" d="100"/>
          <a:sy n="89" d="100"/>
        </p:scale>
        <p:origin x="-228" y="-108"/>
      </p:cViewPr>
      <p:guideLst>
        <p:guide orient="horz" pos="212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AFE1F-002B-7B46-8355-500A6338E41C}" type="datetimeFigureOut">
              <a:rPr kumimoji="1" lang="zh-CN" altLang="en-US" smtClean="0"/>
              <a:t>2019/7/8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9A336-E03A-E148-96FC-F9D1DAA87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109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8AEC5-2607-47EA-9DBC-CA4CCE46568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十二月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IPX：互联网数据包交换协议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无论是性能、质量还是价格都是企业搭建网站的首选平台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8AEC5-2607-47EA-9DBC-CA4CCE465680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8AEC5-2607-47EA-9DBC-CA4CCE465680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23021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23021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2717048" y="2327504"/>
            <a:ext cx="3262432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8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本节完</a:t>
            </a:r>
            <a:endParaRPr lang="zh-CN" altLang="en-US" sz="8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3685" y="25820"/>
            <a:ext cx="10515600" cy="1325563"/>
          </a:xfrm>
        </p:spPr>
        <p:txBody>
          <a:bodyPr/>
          <a:lstStyle>
            <a:lvl1pPr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B0F0"/>
              </a:buClr>
              <a:buFont typeface="Wingdings" panose="05000000000000000000" charset="0"/>
              <a:buChar char="v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Clr>
                <a:srgbClr val="00B0F0"/>
              </a:buClr>
              <a:buFont typeface="Wingdings" panose="05000000000000000000" charset="0"/>
              <a:buChar char="ü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Clr>
                <a:srgbClr val="00B0F0"/>
              </a:buCl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Clr>
                <a:srgbClr val="00B0F0"/>
              </a:buCl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buClr>
                <a:srgbClr val="00B0F0"/>
              </a:buCl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1475720" y="6512560"/>
            <a:ext cx="65786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fld id="{9A0DB2DC-4C9A-4742-B13C-FB6460FD3503}" type="slidenum">
              <a:rPr lang="zh-CN" altLang="en-US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54050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3420232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1083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51083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653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42633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25024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42633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25024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031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79255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188" y="74758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 smtClean="0"/>
              <a:t>将图片拖动到占位符，或单击添加图标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53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658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065" y="5982120"/>
            <a:ext cx="2071558" cy="75606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961" y="6468360"/>
            <a:ext cx="89964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13760" y="6468360"/>
            <a:ext cx="720000" cy="7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Heiti SC Light" charset="-122"/>
          <a:ea typeface="Heiti SC Light" charset="-122"/>
          <a:cs typeface="Heiti SC Light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Heiti SC Light" charset="-122"/>
          <a:ea typeface="Heiti SC Light" charset="-122"/>
          <a:cs typeface="Heiti SC Light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Heiti SC Light" charset="-122"/>
          <a:ea typeface="Heiti SC Light" charset="-122"/>
          <a:cs typeface="Heiti SC Light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Heiti SC Light" charset="-122"/>
          <a:ea typeface="Heiti SC Light" charset="-122"/>
          <a:cs typeface="Heiti SC Light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Heiti SC Light" charset="-122"/>
          <a:ea typeface="Heiti SC Light" charset="-122"/>
          <a:cs typeface="Heiti SC Light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Heiti SC Light" charset="-122"/>
          <a:ea typeface="Heiti SC Light" charset="-122"/>
          <a:cs typeface="Heiti SC Light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49225" y="3158461"/>
            <a:ext cx="4246880" cy="13220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sz="8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网络基础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823198" y="845185"/>
            <a:ext cx="3799204" cy="1943100"/>
            <a:chOff x="6722422" y="631335"/>
            <a:chExt cx="1487306" cy="1457325"/>
          </a:xfrm>
        </p:grpSpPr>
        <p:sp>
          <p:nvSpPr>
            <p:cNvPr id="6" name="TextBox 42"/>
            <p:cNvSpPr txBox="1">
              <a:spLocks noChangeArrowheads="1"/>
            </p:cNvSpPr>
            <p:nvPr/>
          </p:nvSpPr>
          <p:spPr bwMode="auto">
            <a:xfrm>
              <a:off x="6722422" y="631335"/>
              <a:ext cx="1487306" cy="145732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square" lIns="137160" tIns="68580" rIns="137160" bIns="68580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0287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735" dirty="0">
                  <a:solidFill>
                    <a:schemeClr val="bg1"/>
                  </a:solidFill>
                  <a:latin typeface="Impact" panose="020B0806030902050204" pitchFamily="34" charset="0"/>
                </a:rPr>
                <a:t> P</a:t>
              </a:r>
              <a:r>
                <a:rPr lang="en-US" sz="11735" dirty="0">
                  <a:solidFill>
                    <a:schemeClr val="bg1"/>
                  </a:solidFill>
                  <a:latin typeface="Impact" panose="020B0806030902050204" pitchFamily="34" charset="0"/>
                </a:rPr>
                <a:t>HP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60145" y="857238"/>
              <a:ext cx="360702" cy="100584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7270" y="2298700"/>
            <a:ext cx="6665595" cy="1325880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>
                <a:solidFill>
                  <a:srgbClr val="0070C0"/>
                </a:solidFill>
              </a:rPr>
              <a:t>计算机网络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计算机网络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2139" y="1227137"/>
            <a:ext cx="9171940" cy="4351655"/>
          </a:xfrm>
        </p:spPr>
        <p:txBody>
          <a:bodyPr/>
          <a:lstStyle/>
          <a:p>
            <a:r>
              <a:rPr lang="zh-CN" altLang="en-US" dirty="0"/>
              <a:t>计算机网络是一些相互连接的、以共享资源为目的的计算机的集合</a:t>
            </a:r>
          </a:p>
          <a:p>
            <a:r>
              <a:rPr lang="zh-CN" altLang="en-US" dirty="0"/>
              <a:t>局域网</a:t>
            </a:r>
          </a:p>
          <a:p>
            <a:pPr lvl="1"/>
            <a:r>
              <a:rPr lang="zh-CN" altLang="en-US" dirty="0"/>
              <a:t>Local Area Network，缩写为LAN，俗称内网，覆盖范围小</a:t>
            </a:r>
          </a:p>
          <a:p>
            <a:r>
              <a:rPr lang="zh-CN" altLang="en-US" dirty="0"/>
              <a:t>广域网</a:t>
            </a:r>
          </a:p>
          <a:p>
            <a:pPr lvl="1"/>
            <a:r>
              <a:rPr lang="zh-CN" altLang="en-US" dirty="0"/>
              <a:t>Wide Area Network，缩写为 WAN</a:t>
            </a:r>
            <a:r>
              <a:rPr lang="en-US" altLang="zh-CN" dirty="0"/>
              <a:t>,</a:t>
            </a:r>
            <a:r>
              <a:rPr lang="zh-CN" altLang="en-US" dirty="0"/>
              <a:t>俗称外网，覆盖范围大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25" y="4158615"/>
            <a:ext cx="5144770" cy="2298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690" y="3402965"/>
            <a:ext cx="2273300" cy="2414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495" y="4286885"/>
            <a:ext cx="2903220" cy="20421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 txBox="1">
            <a:spLocks noGrp="1"/>
          </p:cNvSpPr>
          <p:nvPr>
            <p:ph type="title" idx="4294967295"/>
          </p:nvPr>
        </p:nvSpPr>
        <p:spPr bwMode="auto">
          <a:noFill/>
          <a:ln>
            <a:noFill/>
          </a:ln>
        </p:spPr>
        <p:txBody>
          <a:bodyPr vert="horz" wrap="square" lIns="137160" tIns="68580" rIns="137160" bIns="68580" numCol="1" rtlCol="0" anchor="ctr" anchorCtr="0" compatLnSpc="1">
            <a:normAutofit/>
          </a:bodyPr>
          <a:lstStyle/>
          <a:p>
            <a:pPr defTabSz="1370965">
              <a:defRPr/>
            </a:pP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OSI的七层模型</a:t>
            </a:r>
          </a:p>
        </p:txBody>
      </p:sp>
      <p:graphicFrame>
        <p:nvGraphicFramePr>
          <p:cNvPr id="12291" name="表格 12290"/>
          <p:cNvGraphicFramePr/>
          <p:nvPr>
            <p:extLst>
              <p:ext uri="{D42A27DB-BD31-4B8C-83A1-F6EECF244321}">
                <p14:modId xmlns:p14="http://schemas.microsoft.com/office/powerpoint/2010/main" val="2207530081"/>
              </p:ext>
            </p:extLst>
          </p:nvPr>
        </p:nvGraphicFramePr>
        <p:xfrm>
          <a:off x="1266190" y="2183130"/>
          <a:ext cx="8371205" cy="4248404"/>
        </p:xfrm>
        <a:graphic>
          <a:graphicData uri="http://schemas.openxmlformats.org/drawingml/2006/table">
            <a:tbl>
              <a:tblPr/>
              <a:tblGrid>
                <a:gridCol w="1541780"/>
                <a:gridCol w="4715510"/>
                <a:gridCol w="2113915"/>
              </a:tblGrid>
              <a:tr h="51816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应用层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8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用户接口</a:t>
                      </a:r>
                      <a:endParaRPr lang="zh-CN" altLang="en-US" sz="2800" b="1">
                        <a:noFill/>
                        <a:latin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2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HTTP,FTP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50000"/>
                      </a:srgbClr>
                    </a:solidFill>
                  </a:tcPr>
                </a:tc>
              </a:tr>
              <a:tr h="64008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表示层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数据表示形式的控制、特定功能的实现如-加密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ASCII,JPEG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8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会话层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对应用会话的管理、同步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操作系统/应用读取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8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传输层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选择可靠与不可靠的传输，定义端口、传输前的错误检测、流控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TCP,UDP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498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网络层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提供逻辑地址、选路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IP,IPX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4690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数据链路层</a:t>
                      </a:r>
                    </a:p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endParaRPr lang="zh-CN" altLang="en-US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成帧、用MAC地址访问媒介、错误检测与修正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802.3,802.2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6982"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物理层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设备之间的比特流的传输、物理接口、电气特性等 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>
                        <a:defRPr sz="2400" kern="1200">
                          <a:solidFill>
                            <a:schemeClr val="tx1"/>
                          </a:solidFill>
                        </a:defRPr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宋体" panose="02010600030101010101" pitchFamily="2" charset="-122"/>
                        </a:rPr>
                        <a:t>EIA,TIA-232</a:t>
                      </a: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内容占位符 2"/>
          <p:cNvSpPr>
            <a:spLocks noGrp="1"/>
          </p:cNvSpPr>
          <p:nvPr/>
        </p:nvSpPr>
        <p:spPr>
          <a:xfrm>
            <a:off x="838200" y="1057275"/>
            <a:ext cx="10633710" cy="1125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B0F0"/>
              </a:buClr>
              <a:buFont typeface="Wingdings" panose="05000000000000000000" charset="0"/>
              <a:buChar char="v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panose="05000000000000000000" charset="0"/>
              <a:buChar char="ü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err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OSI是Open</a:t>
            </a:r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System Interconnection的缩写，意为开放式系统互联。国际标准化组织（ISO）制定了OSI模型，该模型定义了不同计算机互联的标准，是设计和描述计算机网络通信的基本框架。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TCP/IP</a:t>
            </a:r>
            <a:r>
              <a:rPr lang="zh-CN" altLang="en-US" dirty="0"/>
              <a:t>协议簇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" y="1159510"/>
            <a:ext cx="9018270" cy="45389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IP</a:t>
            </a:r>
            <a:r>
              <a:rPr lang="zh-CN" altLang="en-US" dirty="0">
                <a:sym typeface="+mn-ea"/>
              </a:rPr>
              <a:t>地址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cs typeface="微软雅黑" panose="020B0503020204020204" pitchFamily="34" charset="-122"/>
                <a:sym typeface="+mn-ea"/>
              </a:rPr>
              <a:t>IP</a:t>
            </a:r>
            <a:r>
              <a:rPr lang="zh-CN" altLang="en-US" dirty="0">
                <a:cs typeface="微软雅黑" panose="020B0503020204020204" pitchFamily="34" charset="-122"/>
                <a:sym typeface="+mn-ea"/>
              </a:rPr>
              <a:t>地址由</a:t>
            </a:r>
            <a:r>
              <a:rPr lang="en-US" altLang="zh-CN" dirty="0">
                <a:cs typeface="微软雅黑" panose="020B0503020204020204" pitchFamily="34" charset="-122"/>
                <a:sym typeface="+mn-ea"/>
              </a:rPr>
              <a:t>32</a:t>
            </a:r>
            <a:r>
              <a:rPr lang="zh-CN" altLang="en-US" dirty="0">
                <a:cs typeface="微软雅黑" panose="020B0503020204020204" pitchFamily="34" charset="-122"/>
                <a:sym typeface="+mn-ea"/>
              </a:rPr>
              <a:t>位二进制（</a:t>
            </a:r>
            <a:r>
              <a:rPr lang="en-US" altLang="zh-CN" dirty="0">
                <a:cs typeface="微软雅黑" panose="020B0503020204020204" pitchFamily="34" charset="-122"/>
                <a:sym typeface="+mn-ea"/>
              </a:rPr>
              <a:t>32bit</a:t>
            </a:r>
            <a:r>
              <a:rPr lang="zh-CN" altLang="en-US" dirty="0">
                <a:cs typeface="微软雅黑" panose="020B0503020204020204" pitchFamily="34" charset="-122"/>
                <a:sym typeface="+mn-ea"/>
              </a:rPr>
              <a:t>）组成，是计算机的唯一标识</a:t>
            </a:r>
          </a:p>
          <a:p>
            <a:r>
              <a:rPr lang="zh-CN" altLang="en-US" dirty="0">
                <a:cs typeface="微软雅黑" panose="020B0503020204020204" pitchFamily="34" charset="-122"/>
              </a:rPr>
              <a:t>为了方便记忆，在实际配置和查看时采用点分十进制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30" y="2385695"/>
            <a:ext cx="4095750" cy="2616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45" y="3000375"/>
            <a:ext cx="5686425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IP</a:t>
            </a:r>
            <a:r>
              <a:rPr lang="zh-CN" altLang="en-US" dirty="0">
                <a:sym typeface="+mn-ea"/>
              </a:rPr>
              <a:t>地址的组成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hangingPunct="1"/>
            <a:r>
              <a:rPr lang="en-US" altLang="zh-CN" sz="2800" dirty="0">
                <a:sym typeface="+mn-ea"/>
              </a:rPr>
              <a:t>IP</a:t>
            </a:r>
            <a:r>
              <a:rPr lang="zh-CN" altLang="en-US" sz="2800" dirty="0">
                <a:sym typeface="+mn-ea"/>
              </a:rPr>
              <a:t>地址由两部分组成</a:t>
            </a:r>
            <a:endParaRPr lang="zh-CN" altLang="en-US" sz="2800" dirty="0"/>
          </a:p>
          <a:p>
            <a:pPr lvl="1" eaLnBrk="1" hangingPunct="1"/>
            <a:r>
              <a:rPr lang="zh-CN" altLang="en-US" sz="2800" dirty="0">
                <a:sym typeface="+mn-ea"/>
              </a:rPr>
              <a:t>网络部分（</a:t>
            </a:r>
            <a:r>
              <a:rPr lang="en-US" altLang="zh-CN" sz="2800" dirty="0">
                <a:sym typeface="+mn-ea"/>
              </a:rPr>
              <a:t>NETWORK</a:t>
            </a:r>
            <a:r>
              <a:rPr lang="zh-CN" altLang="en-US" sz="2800" dirty="0">
                <a:sym typeface="+mn-ea"/>
              </a:rPr>
              <a:t>）</a:t>
            </a:r>
            <a:endParaRPr lang="zh-CN" altLang="en-US" sz="2800" dirty="0"/>
          </a:p>
          <a:p>
            <a:pPr lvl="1" eaLnBrk="1" hangingPunct="1"/>
            <a:r>
              <a:rPr lang="zh-CN" altLang="en-US" sz="2800" dirty="0">
                <a:sym typeface="+mn-ea"/>
              </a:rPr>
              <a:t>主机部分（</a:t>
            </a:r>
            <a:r>
              <a:rPr lang="en-US" altLang="zh-CN" sz="2800" dirty="0">
                <a:sym typeface="+mn-ea"/>
              </a:rPr>
              <a:t>HOST</a:t>
            </a:r>
            <a:r>
              <a:rPr lang="zh-CN" altLang="en-US" sz="2800" dirty="0">
                <a:sym typeface="+mn-ea"/>
              </a:rPr>
              <a:t>）</a:t>
            </a:r>
          </a:p>
          <a:p>
            <a:pPr lvl="1" eaLnBrk="1" hangingPunct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2965450"/>
            <a:ext cx="3542030" cy="3467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60" y="218440"/>
            <a:ext cx="3768090" cy="3050540"/>
          </a:xfrm>
          <a:prstGeom prst="rect">
            <a:avLst/>
          </a:prstGeom>
        </p:spPr>
      </p:pic>
      <p:pic>
        <p:nvPicPr>
          <p:cNvPr id="82948" name="Picture 4" descr="D:\201102\网络基础\素材\TCP-IP属性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593" y="2576830"/>
            <a:ext cx="3924300" cy="408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77550"/>
            <a:ext cx="10515600" cy="4351338"/>
          </a:xfrm>
        </p:spPr>
        <p:txBody>
          <a:bodyPr/>
          <a:lstStyle/>
          <a:p>
            <a:pPr eaLnBrk="1" hangingPunct="1">
              <a:spcBef>
                <a:spcPts val="675"/>
              </a:spcBef>
            </a:pPr>
            <a:r>
              <a:rPr lang="zh-CN" altLang="en-US" dirty="0">
                <a:cs typeface="微软雅黑" panose="020B0503020204020204" pitchFamily="34" charset="-122"/>
                <a:sym typeface="+mn-ea"/>
              </a:rPr>
              <a:t>主机唯一的标识，保证主机间正常通信 </a:t>
            </a:r>
            <a:endParaRPr lang="zh-CN" altLang="en-US" dirty="0">
              <a:cs typeface="微软雅黑" panose="020B0503020204020204" pitchFamily="34" charset="-122"/>
            </a:endParaRPr>
          </a:p>
          <a:p>
            <a:pPr eaLnBrk="1" hangingPunct="1">
              <a:spcBef>
                <a:spcPts val="675"/>
              </a:spcBef>
            </a:pPr>
            <a:r>
              <a:rPr lang="zh-CN" altLang="en-US" dirty="0">
                <a:cs typeface="微软雅黑" panose="020B0503020204020204" pitchFamily="34" charset="-122"/>
                <a:sym typeface="+mn-ea"/>
              </a:rPr>
              <a:t>一种网络编码，用来确定网络中一个节点</a:t>
            </a:r>
            <a:endParaRPr lang="zh-CN" altLang="en-US" dirty="0">
              <a:cs typeface="微软雅黑" panose="020B0503020204020204" pitchFamily="34" charset="-122"/>
            </a:endParaRPr>
          </a:p>
          <a:p>
            <a:pPr lvl="0" eaLnBrk="1" hangingPunct="1"/>
            <a:r>
              <a:rPr lang="en-US" altLang="zh-CN" sz="2800" dirty="0">
                <a:sym typeface="+mn-ea"/>
              </a:rPr>
              <a:t>IP</a:t>
            </a:r>
            <a:r>
              <a:rPr lang="zh-CN" altLang="en-US" sz="2800" dirty="0">
                <a:sym typeface="+mn-ea"/>
              </a:rPr>
              <a:t>地址由两部分组成</a:t>
            </a:r>
            <a:endParaRPr lang="zh-CN" altLang="en-US" sz="2800" dirty="0"/>
          </a:p>
          <a:p>
            <a:pPr lvl="1" eaLnBrk="1" hangingPunct="1"/>
            <a:r>
              <a:rPr lang="zh-CN" altLang="en-US" sz="2800" dirty="0">
                <a:sym typeface="+mn-ea"/>
              </a:rPr>
              <a:t>网络部分（</a:t>
            </a:r>
            <a:r>
              <a:rPr lang="en-US" altLang="zh-CN" sz="2800" dirty="0">
                <a:sym typeface="+mn-ea"/>
              </a:rPr>
              <a:t>NETWORK</a:t>
            </a:r>
            <a:r>
              <a:rPr lang="zh-CN" altLang="en-US" sz="2800" dirty="0">
                <a:sym typeface="+mn-ea"/>
              </a:rPr>
              <a:t>）</a:t>
            </a:r>
            <a:endParaRPr lang="zh-CN" altLang="en-US" sz="2800" dirty="0"/>
          </a:p>
          <a:p>
            <a:pPr lvl="1" eaLnBrk="1" hangingPunct="1"/>
            <a:r>
              <a:rPr lang="zh-CN" altLang="en-US" sz="2800" dirty="0">
                <a:sym typeface="+mn-ea"/>
              </a:rPr>
              <a:t>主机部分（</a:t>
            </a:r>
            <a:r>
              <a:rPr lang="en-US" altLang="zh-CN" sz="2800" dirty="0">
                <a:sym typeface="+mn-ea"/>
              </a:rPr>
              <a:t>HOST</a:t>
            </a:r>
            <a:r>
              <a:rPr lang="zh-CN" altLang="en-US" sz="2800" dirty="0">
                <a:sym typeface="+mn-ea"/>
              </a:rPr>
              <a:t>）</a:t>
            </a:r>
            <a:endParaRPr lang="zh-CN" altLang="en-US"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495" y="258445"/>
            <a:ext cx="3768090" cy="3050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35" y="3778250"/>
            <a:ext cx="2941320" cy="1615440"/>
          </a:xfrm>
          <a:prstGeom prst="rect">
            <a:avLst/>
          </a:prstGeom>
        </p:spPr>
      </p:pic>
      <p:pic>
        <p:nvPicPr>
          <p:cNvPr id="82948" name="Picture 4" descr="D:\201102\网络基础\素材\TCP-IP属性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033" y="2543175"/>
            <a:ext cx="3924300" cy="4086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地址分类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81405"/>
            <a:ext cx="11204575" cy="5367655"/>
          </a:xfrm>
        </p:spPr>
        <p:txBody>
          <a:bodyPr>
            <a:normAutofit/>
          </a:bodyPr>
          <a:lstStyle/>
          <a:p>
            <a:r>
              <a:rPr lang="zh-CN" altLang="en-US" dirty="0"/>
              <a:t>A类</a:t>
            </a:r>
          </a:p>
          <a:p>
            <a:pPr lvl="1"/>
            <a:r>
              <a:rPr lang="zh-CN" altLang="en-US" dirty="0"/>
              <a:t>地址范围1.0.0.1到127.255.255.25</a:t>
            </a:r>
            <a:r>
              <a:rPr lang="en-US" altLang="zh-CN" dirty="0"/>
              <a:t>4</a:t>
            </a:r>
            <a:r>
              <a:rPr lang="zh-CN" altLang="en-US" dirty="0"/>
              <a:t>，最后一个是广播地址</a:t>
            </a:r>
          </a:p>
          <a:p>
            <a:pPr lvl="1"/>
            <a:r>
              <a:rPr lang="zh-CN" altLang="en-US" dirty="0">
                <a:sym typeface="+mn-ea"/>
              </a:rPr>
              <a:t>子网掩码为</a:t>
            </a:r>
            <a:r>
              <a:rPr lang="zh-CN" altLang="en-US" dirty="0"/>
              <a:t>255.0.0.0，每个网络支持的最大主机数为2</a:t>
            </a:r>
            <a:r>
              <a:rPr lang="en-US" altLang="zh-CN" baseline="30000" dirty="0"/>
              <a:t>24</a:t>
            </a:r>
            <a:r>
              <a:rPr lang="zh-CN" altLang="en-US" dirty="0"/>
              <a:t>-2=16777214台</a:t>
            </a:r>
          </a:p>
          <a:p>
            <a:r>
              <a:rPr lang="en-US" altLang="zh-CN" dirty="0"/>
              <a:t>B</a:t>
            </a:r>
            <a:r>
              <a:rPr lang="zh-CN" altLang="en-US" dirty="0"/>
              <a:t>类</a:t>
            </a:r>
          </a:p>
          <a:p>
            <a:pPr lvl="1"/>
            <a:r>
              <a:rPr lang="zh-CN" altLang="en-US" dirty="0"/>
              <a:t>地址范围128.0.0.1-191.255.255.254，</a:t>
            </a:r>
            <a:r>
              <a:rPr lang="zh-CN" altLang="en-US" dirty="0">
                <a:sym typeface="+mn-ea"/>
              </a:rPr>
              <a:t>最后一个是广播地址</a:t>
            </a:r>
          </a:p>
          <a:p>
            <a:pPr lvl="1"/>
            <a:r>
              <a:rPr lang="zh-CN" altLang="en-US" dirty="0">
                <a:sym typeface="+mn-ea"/>
              </a:rPr>
              <a:t>子网掩码为255.255.0.0，每个网络最大主机数为</a:t>
            </a:r>
            <a:r>
              <a:rPr lang="en-US" altLang="zh-CN" dirty="0">
                <a:sym typeface="+mn-ea"/>
              </a:rPr>
              <a:t>2</a:t>
            </a:r>
            <a:r>
              <a:rPr lang="en-US" altLang="zh-CN" baseline="30000" dirty="0">
                <a:sym typeface="+mn-ea"/>
              </a:rPr>
              <a:t>16</a:t>
            </a:r>
            <a:r>
              <a:rPr lang="en-US" altLang="zh-CN" dirty="0">
                <a:sym typeface="+mn-ea"/>
              </a:rPr>
              <a:t>-2=</a:t>
            </a:r>
            <a:r>
              <a:rPr lang="zh-CN" altLang="en-US" dirty="0">
                <a:sym typeface="+mn-ea"/>
              </a:rPr>
              <a:t>65534台</a:t>
            </a:r>
            <a:endParaRPr lang="zh-CN" altLang="en-US" dirty="0"/>
          </a:p>
          <a:p>
            <a:r>
              <a:rPr lang="en-US" altLang="zh-CN" dirty="0"/>
              <a:t>C</a:t>
            </a:r>
            <a:r>
              <a:rPr lang="zh-CN" altLang="en-US" dirty="0"/>
              <a:t>类</a:t>
            </a:r>
          </a:p>
          <a:p>
            <a:pPr lvl="1"/>
            <a:r>
              <a:rPr lang="zh-CN" altLang="en-US" dirty="0"/>
              <a:t>地址范围192.0.0.1-223.255.255.254</a:t>
            </a:r>
            <a:r>
              <a:rPr lang="zh-CN" altLang="en-US" dirty="0">
                <a:sym typeface="+mn-ea"/>
              </a:rPr>
              <a:t>，最后一个是广播地址</a:t>
            </a:r>
            <a:endParaRPr lang="zh-CN" altLang="en-US" dirty="0"/>
          </a:p>
          <a:p>
            <a:pPr lvl="1"/>
            <a:r>
              <a:rPr lang="zh-CN" altLang="en-US" dirty="0"/>
              <a:t>子网掩码为255.255.255.0，每个网络最大主机数为2</a:t>
            </a:r>
            <a:r>
              <a:rPr lang="en-US" altLang="zh-CN" baseline="30000" dirty="0"/>
              <a:t>8</a:t>
            </a:r>
            <a:r>
              <a:rPr lang="zh-CN" altLang="en-US" dirty="0"/>
              <a:t>-2=254台</a:t>
            </a:r>
          </a:p>
          <a:p>
            <a:r>
              <a:rPr lang="en-US" altLang="zh-CN" dirty="0"/>
              <a:t>D</a:t>
            </a:r>
            <a:r>
              <a:rPr lang="zh-CN" altLang="en-US" dirty="0"/>
              <a:t>类</a:t>
            </a:r>
            <a:r>
              <a:rPr lang="en-US" altLang="zh-CN" dirty="0"/>
              <a:t>: </a:t>
            </a:r>
            <a:r>
              <a:rPr lang="zh-CN" altLang="en-US" dirty="0">
                <a:sym typeface="+mn-ea"/>
              </a:rPr>
              <a:t>地址</a:t>
            </a:r>
            <a:r>
              <a:rPr lang="zh-CN" altLang="en-US" dirty="0"/>
              <a:t>范围从224.0.0.0到239.255.255.255，为组播地址</a:t>
            </a:r>
          </a:p>
          <a:p>
            <a:r>
              <a:rPr lang="en-US" altLang="zh-CN" dirty="0"/>
              <a:t>E</a:t>
            </a:r>
            <a:r>
              <a:rPr lang="zh-CN" altLang="en-US" dirty="0"/>
              <a:t>类</a:t>
            </a:r>
            <a:r>
              <a:rPr lang="en-US" altLang="zh-CN" dirty="0"/>
              <a:t>: </a:t>
            </a:r>
            <a:r>
              <a:rPr lang="zh-CN" altLang="en-US" dirty="0">
                <a:sym typeface="+mn-ea"/>
              </a:rPr>
              <a:t>地址范围从2</a:t>
            </a:r>
            <a:r>
              <a:rPr lang="en-US" altLang="zh-CN" dirty="0">
                <a:sym typeface="+mn-ea"/>
              </a:rPr>
              <a:t>40</a:t>
            </a:r>
            <a:r>
              <a:rPr lang="zh-CN" altLang="en-US" dirty="0">
                <a:sym typeface="+mn-ea"/>
              </a:rPr>
              <a:t>.0.0.0到2</a:t>
            </a:r>
            <a:r>
              <a:rPr lang="en-US" altLang="zh-CN" dirty="0">
                <a:sym typeface="+mn-ea"/>
              </a:rPr>
              <a:t>55</a:t>
            </a:r>
            <a:r>
              <a:rPr lang="zh-CN" altLang="en-US" dirty="0">
                <a:sym typeface="+mn-ea"/>
              </a:rPr>
              <a:t>.255.255.25</a:t>
            </a:r>
            <a:r>
              <a:rPr lang="en-US" altLang="zh-CN" dirty="0">
                <a:sym typeface="+mn-ea"/>
              </a:rPr>
              <a:t>4,</a:t>
            </a:r>
            <a:r>
              <a:rPr lang="zh-CN" altLang="en-US" dirty="0">
                <a:sym typeface="+mn-ea"/>
              </a:rPr>
              <a:t>为保留地址，用于将来和实验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特殊</a:t>
            </a:r>
            <a:r>
              <a:rPr lang="en-US" altLang="zh-CN"/>
              <a:t>IP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127．0．0．1到127．255．255．255用于本地回路测试，表示本地主机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0.0.0.0的IP地址表示整个网络，即网络中的所有主机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它的作用是帮助路由器发送路由表中无法查询的包。如果设置了全零网络的路由，路由表中无法查询的包都将送到全零网络的路由中去。</a:t>
            </a:r>
          </a:p>
          <a:p>
            <a:pPr lvl="0">
              <a:lnSpc>
                <a:spcPct val="120000"/>
              </a:lnSpc>
            </a:pPr>
            <a:r>
              <a:rPr lang="zh-CN" altLang="en-US" dirty="0"/>
              <a:t>主机部分为</a:t>
            </a:r>
            <a:r>
              <a:rPr lang="en-US" altLang="zh-CN" dirty="0"/>
              <a:t>255</a:t>
            </a:r>
            <a:r>
              <a:rPr lang="zh-CN" altLang="en-US" dirty="0"/>
              <a:t>的地址，表示当前网络中的广播地址</a:t>
            </a:r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私有地址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chemeClr val="hlink"/>
              </a:buClr>
              <a:buSzTx/>
              <a:buFont typeface="Wingdings" panose="05000000000000000000" pitchFamily="2" charset="2"/>
            </a:pPr>
            <a:r>
              <a:rPr lang="zh-CN" altLang="en-US" sz="2800" dirty="0">
                <a:sym typeface="+mn-ea"/>
              </a:rPr>
              <a:t>满足企业用户在内部网络中使用的需求 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Tx/>
              <a:buFont typeface="Wingdings" panose="05000000000000000000" pitchFamily="2" charset="2"/>
            </a:pPr>
            <a:r>
              <a:rPr lang="zh-CN" altLang="en-US" sz="2800" dirty="0">
                <a:sym typeface="+mn-ea"/>
              </a:rPr>
              <a:t>私有地址不能在</a:t>
            </a:r>
            <a:r>
              <a:rPr lang="en-US" altLang="zh-CN" sz="2800" dirty="0">
                <a:sym typeface="+mn-ea"/>
              </a:rPr>
              <a:t>Internet</a:t>
            </a:r>
            <a:r>
              <a:rPr lang="zh-CN" altLang="en-US" sz="2800" dirty="0">
                <a:sym typeface="+mn-ea"/>
              </a:rPr>
              <a:t>上使用 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Tx/>
              <a:buFont typeface="Wingdings" panose="05000000000000000000" pitchFamily="2" charset="2"/>
            </a:pPr>
            <a:r>
              <a:rPr lang="zh-CN" altLang="en-US" sz="2800" dirty="0">
                <a:sym typeface="+mn-ea"/>
              </a:rPr>
              <a:t>私有地址包括</a:t>
            </a:r>
            <a:r>
              <a:rPr lang="en-US" altLang="zh-CN" sz="2800" dirty="0">
                <a:sym typeface="+mn-ea"/>
              </a:rPr>
              <a:t>3</a:t>
            </a:r>
            <a:r>
              <a:rPr lang="zh-CN" altLang="en-US" sz="2800" dirty="0">
                <a:sym typeface="+mn-ea"/>
              </a:rPr>
              <a:t>组 </a:t>
            </a:r>
            <a:endParaRPr lang="zh-CN" altLang="en-US" sz="2800" dirty="0"/>
          </a:p>
          <a:p>
            <a:pPr lvl="1" eaLnBrk="1" hangingPunct="1"/>
            <a:r>
              <a:rPr lang="en-US" altLang="zh-CN" sz="2800" dirty="0">
                <a:sym typeface="+mn-ea"/>
              </a:rPr>
              <a:t>A</a:t>
            </a:r>
            <a:r>
              <a:rPr lang="zh-CN" altLang="en-US" sz="2800" dirty="0">
                <a:sym typeface="+mn-ea"/>
              </a:rPr>
              <a:t>类：</a:t>
            </a:r>
            <a:r>
              <a:rPr lang="en-US" altLang="zh-CN" sz="2800" dirty="0">
                <a:sym typeface="+mn-ea"/>
              </a:rPr>
              <a:t>10.0.0.0~10.255.255.255</a:t>
            </a:r>
            <a:endParaRPr lang="en-US" altLang="zh-CN" sz="2800" dirty="0"/>
          </a:p>
          <a:p>
            <a:pPr lvl="1" eaLnBrk="1" hangingPunct="1"/>
            <a:r>
              <a:rPr lang="en-US" altLang="zh-CN" sz="2800" dirty="0">
                <a:sym typeface="+mn-ea"/>
              </a:rPr>
              <a:t>B</a:t>
            </a:r>
            <a:r>
              <a:rPr lang="zh-CN" altLang="en-US" sz="2800" dirty="0">
                <a:sym typeface="+mn-ea"/>
              </a:rPr>
              <a:t>类：</a:t>
            </a:r>
            <a:r>
              <a:rPr lang="en-US" altLang="zh-CN" sz="2800" dirty="0">
                <a:sym typeface="+mn-ea"/>
              </a:rPr>
              <a:t>172.16.0.0~172.31.255.255 </a:t>
            </a:r>
            <a:endParaRPr lang="en-US" altLang="zh-CN" sz="2800" dirty="0"/>
          </a:p>
          <a:p>
            <a:pPr lvl="1" eaLnBrk="1" hangingPunct="1"/>
            <a:r>
              <a:rPr lang="en-US" altLang="zh-CN" sz="2800" dirty="0">
                <a:sym typeface="+mn-ea"/>
              </a:rPr>
              <a:t>C</a:t>
            </a:r>
            <a:r>
              <a:rPr lang="zh-CN" altLang="en-US" sz="2800" dirty="0">
                <a:sym typeface="+mn-ea"/>
              </a:rPr>
              <a:t>类：</a:t>
            </a:r>
            <a:r>
              <a:rPr lang="en-US" altLang="zh-CN" sz="2800" dirty="0">
                <a:sym typeface="+mn-ea"/>
              </a:rPr>
              <a:t>192.168.0.0~192.168.255.255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7270" y="2298700"/>
            <a:ext cx="6665595" cy="1325880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dirty="0">
                <a:solidFill>
                  <a:srgbClr val="0070C0"/>
                </a:solidFill>
              </a:rPr>
              <a:t>计算机组成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IP</a:t>
            </a:r>
            <a:r>
              <a:rPr lang="zh-CN" altLang="en-US"/>
              <a:t>相关命令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ipconfig</a:t>
            </a:r>
            <a:r>
              <a:rPr lang="en-US" altLang="zh-CN" dirty="0"/>
              <a:t>                 </a:t>
            </a:r>
            <a:r>
              <a:rPr lang="zh-CN" altLang="en-US" dirty="0"/>
              <a:t>查看</a:t>
            </a:r>
            <a:r>
              <a:rPr lang="en-US" altLang="zh-CN" dirty="0" err="1"/>
              <a:t>ip</a:t>
            </a:r>
            <a:r>
              <a:rPr lang="zh-CN" altLang="en-US" dirty="0"/>
              <a:t>配置</a:t>
            </a:r>
          </a:p>
          <a:p>
            <a:r>
              <a:rPr lang="en-US" altLang="zh-CN" dirty="0"/>
              <a:t>ping    </a:t>
            </a:r>
            <a:r>
              <a:rPr lang="en-US" altLang="zh-CN" dirty="0" err="1"/>
              <a:t>ip</a:t>
            </a:r>
            <a:r>
              <a:rPr lang="zh-CN" altLang="en-US" dirty="0"/>
              <a:t>地址         测试网络连通性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7570" y="1750060"/>
            <a:ext cx="6665595" cy="132588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>
                <a:solidFill>
                  <a:srgbClr val="0070C0"/>
                </a:solidFill>
              </a:rPr>
              <a:t>web</a:t>
            </a:r>
            <a:r>
              <a:rPr lang="zh-CN" altLang="en-US" sz="4800" dirty="0">
                <a:solidFill>
                  <a:srgbClr val="0070C0"/>
                </a:solidFill>
              </a:rPr>
              <a:t>开发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140" y="3075940"/>
            <a:ext cx="5589905" cy="2763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olidFill>
                  <a:schemeClr val="accent5">
                    <a:lumMod val="75000"/>
                  </a:schemeClr>
                </a:solidFill>
                <a:effectLst/>
                <a:cs typeface="+mj-cs"/>
                <a:sym typeface="+mn-ea"/>
              </a:rPr>
              <a:t>软件体系结构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1165" y="932815"/>
            <a:ext cx="7737475" cy="4839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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单主机结构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zh-CN" altLang="en-US" sz="213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界面显示、业务逻辑和数据存取功能都是在用户主机上实现，需要下载软件并安装，易盗版</a:t>
            </a:r>
            <a:r>
              <a:rPr lang="en-US" altLang="zh-CN" sz="213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213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"/>
            </a:pPr>
            <a:r>
              <a:rPr lang="en-US" altLang="zh-CN" sz="2665" dirty="0" smtClean="0"/>
              <a:t>Client/Server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zh-CN" altLang="en-US" sz="2135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界面显示、业务逻辑通常在客户端处理，数据存取功能在服务端进行，需要下载安装客户端软件</a:t>
            </a:r>
            <a:endParaRPr lang="en-US" altLang="zh-CN" sz="2135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"/>
            </a:pPr>
            <a:r>
              <a:rPr lang="en-US" altLang="zh-CN" sz="2665" dirty="0" smtClean="0"/>
              <a:t>Browser/Server</a:t>
            </a:r>
            <a:endParaRPr kumimoji="1"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kumimoji="1" sz="2135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</a:t>
            </a:r>
            <a:r>
              <a:rPr kumimoji="1" lang="zh-CN" altLang="en-US" sz="2135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业务逻辑和数据存取功能都在服务端进行，</a:t>
            </a:r>
            <a:r>
              <a:rPr kumimoji="1" lang="zh-CN" altLang="en-US" sz="2135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浏览器</a:t>
            </a:r>
            <a:r>
              <a:rPr kumimoji="1" lang="zh-CN" altLang="en-US" sz="2135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负责界面显示，无需再安装专门的客户端软件</a:t>
            </a:r>
            <a:endParaRPr kumimoji="1" sz="2135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 descr="pic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6158" y="1342800"/>
            <a:ext cx="1955309" cy="1248139"/>
          </a:xfrm>
          <a:prstGeom prst="rect">
            <a:avLst/>
          </a:prstGeom>
        </p:spPr>
      </p:pic>
      <p:pic>
        <p:nvPicPr>
          <p:cNvPr id="10" name="图片 9" descr="210916014951_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46132" y="2756674"/>
            <a:ext cx="1773284" cy="13441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185" y="4464050"/>
            <a:ext cx="2666365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B/S结构相比C/S结构优势</a:t>
            </a:r>
          </a:p>
        </p:txBody>
      </p:sp>
      <p:sp>
        <p:nvSpPr>
          <p:cNvPr id="10244" name="矩形 10243"/>
          <p:cNvSpPr/>
          <p:nvPr/>
        </p:nvSpPr>
        <p:spPr>
          <a:xfrm>
            <a:off x="2183766" y="1791017"/>
            <a:ext cx="6327775" cy="3575051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2540" indent="-2540" algn="ctr">
              <a:buAutoNum type="arabicPeriod"/>
            </a:pPr>
            <a:endParaRPr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5" name="文本框 10244"/>
          <p:cNvSpPr txBox="1"/>
          <p:nvPr/>
        </p:nvSpPr>
        <p:spPr>
          <a:xfrm>
            <a:off x="2540954" y="2003743"/>
            <a:ext cx="5732463" cy="245605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2540" indent="-2540">
              <a:lnSpc>
                <a:spcPct val="16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基于浏览器，具有统一的平台和UI体验</a:t>
            </a:r>
          </a:p>
          <a:p>
            <a:pPr marL="2540" indent="-2540">
              <a:lnSpc>
                <a:spcPct val="16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无需安装，只要浏览器，随时随地使用</a:t>
            </a:r>
          </a:p>
          <a:p>
            <a:pPr marL="2540" indent="-2540">
              <a:lnSpc>
                <a:spcPct val="16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保持最新版本，无需升级</a:t>
            </a:r>
          </a:p>
          <a:p>
            <a:pPr marL="2540" indent="-2540">
              <a:lnSpc>
                <a:spcPct val="16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数据存储在服务器，不担心丢失问题</a:t>
            </a:r>
          </a:p>
        </p:txBody>
      </p:sp>
      <p:sp>
        <p:nvSpPr>
          <p:cNvPr id="4" name="AutoShape 3"/>
          <p:cNvSpPr/>
          <p:nvPr/>
        </p:nvSpPr>
        <p:spPr>
          <a:xfrm>
            <a:off x="1583267" y="1220894"/>
            <a:ext cx="7601373" cy="4547447"/>
          </a:xfrm>
          <a:prstGeom prst="flowChartPunchedCard">
            <a:avLst/>
          </a:prstGeom>
          <a:solidFill>
            <a:schemeClr val="accent1">
              <a:alpha val="100000"/>
            </a:schemeClr>
          </a:solidFill>
          <a:ln w="9525">
            <a:noFill/>
            <a:miter/>
          </a:ln>
        </p:spPr>
        <p:txBody>
          <a:bodyPr vert="horz" wrap="square" anchor="ctr"/>
          <a:lstStyle/>
          <a:p>
            <a:pPr lvl="0" eaLnBrk="1" hangingPunct="1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47079" y="1796944"/>
            <a:ext cx="6327775" cy="3575051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2540" indent="-2540" algn="ctr">
              <a:buAutoNum type="arabicPeriod"/>
            </a:pPr>
            <a:endParaRPr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67201" y="2001203"/>
            <a:ext cx="5732463" cy="245605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2540" indent="-2540">
              <a:lnSpc>
                <a:spcPct val="16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基于浏览器，具有统一的平台和UI体验</a:t>
            </a:r>
          </a:p>
          <a:p>
            <a:pPr marL="2540" indent="-2540">
              <a:lnSpc>
                <a:spcPct val="16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无需安装，只要浏览器，随时随地使用</a:t>
            </a:r>
          </a:p>
          <a:p>
            <a:pPr marL="2540" indent="-2540">
              <a:lnSpc>
                <a:spcPct val="16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保持最新版本，无需升级</a:t>
            </a:r>
          </a:p>
          <a:p>
            <a:pPr marL="2540" indent="-2540">
              <a:lnSpc>
                <a:spcPct val="160000"/>
              </a:lnSpc>
              <a:buAutoNum type="arabicPeriod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数据存储在服务器，不担心丢失问题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web软件开发介绍</a:t>
            </a:r>
          </a:p>
        </p:txBody>
      </p:sp>
      <p:sp>
        <p:nvSpPr>
          <p:cNvPr id="13315" name="AutoShape 3"/>
          <p:cNvSpPr/>
          <p:nvPr/>
        </p:nvSpPr>
        <p:spPr>
          <a:xfrm>
            <a:off x="1776518" y="1410759"/>
            <a:ext cx="7751763" cy="4332288"/>
          </a:xfrm>
          <a:prstGeom prst="flowChartPunchedCard">
            <a:avLst/>
          </a:prstGeom>
          <a:solidFill>
            <a:schemeClr val="accent1"/>
          </a:solidFill>
          <a:ln w="9525">
            <a:noFill/>
            <a:miter/>
          </a:ln>
        </p:spPr>
        <p:txBody>
          <a:bodyPr anchor="ctr"/>
          <a:lstStyle/>
          <a:p>
            <a:pPr lvl="0" eaLnBrk="1" hangingPunct="1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3316" name="组合 11"/>
          <p:cNvGrpSpPr/>
          <p:nvPr/>
        </p:nvGrpSpPr>
        <p:grpSpPr>
          <a:xfrm>
            <a:off x="2244196" y="2151804"/>
            <a:ext cx="6818312" cy="2837474"/>
            <a:chOff x="0" y="0"/>
            <a:chExt cx="3024336" cy="2070657"/>
          </a:xfrm>
        </p:grpSpPr>
        <p:sp>
          <p:nvSpPr>
            <p:cNvPr id="13317" name="TextBox 12"/>
            <p:cNvSpPr/>
            <p:nvPr/>
          </p:nvSpPr>
          <p:spPr>
            <a:xfrm>
              <a:off x="0" y="0"/>
              <a:ext cx="3024336" cy="2919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eaLnBrk="0" hangingPunct="0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web发展历程</a:t>
              </a:r>
            </a:p>
          </p:txBody>
        </p:sp>
        <p:sp>
          <p:nvSpPr>
            <p:cNvPr id="13318" name="TextBox 13"/>
            <p:cNvSpPr/>
            <p:nvPr/>
          </p:nvSpPr>
          <p:spPr>
            <a:xfrm>
              <a:off x="0" y="487219"/>
              <a:ext cx="3024336" cy="15834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/>
            </a:ln>
          </p:spPr>
          <p:txBody>
            <a:bodyPr>
              <a:spAutoFit/>
            </a:bodyPr>
            <a:lstStyle/>
            <a:p>
              <a:pPr lvl="0" eaLnBrk="0" hangingPunct="0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web1.0：静态网站，不通过脚本语言以及数据库开发，而直接或间接制作成HTML的网页组成</a:t>
              </a:r>
            </a:p>
            <a:p>
              <a:pPr lvl="0" eaLnBrk="0" hangingPunct="0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web2.0：动态网站，用户能与网站进行交互，以数据库技术为基础，用户访问网站是通过读取数据库来动态生成网页的方法，大大减少了网站的维护工作量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155" y="188595"/>
            <a:ext cx="239458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cs typeface="微软雅黑" panose="020B0503020204020204" pitchFamily="34" charset="-122"/>
                <a:sym typeface="+mn-ea"/>
              </a:rPr>
              <a:t>静态</a:t>
            </a:r>
            <a:r>
              <a:rPr kumimoji="1" lang="zh-CN" altLang="en-US" smtClean="0">
                <a:cs typeface="微软雅黑" panose="020B0503020204020204" pitchFamily="34" charset="-122"/>
                <a:sym typeface="+mn-ea"/>
              </a:rPr>
              <a:t>网站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605" y="1253140"/>
            <a:ext cx="10515600" cy="4351338"/>
          </a:xfrm>
        </p:spPr>
        <p:txBody>
          <a:bodyPr/>
          <a:lstStyle/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kumimoji="1" lang="zh-CN" altLang="en-US" sz="2800" dirty="0" smtClean="0">
                <a:cs typeface="微软雅黑" panose="020B0503020204020204" pitchFamily="34" charset="-122"/>
                <a:sym typeface="+mn-ea"/>
              </a:rPr>
              <a:t>网页内容固定不变</a:t>
            </a:r>
            <a:r>
              <a:rPr kumimoji="1" lang="en-US" altLang="zh-CN" sz="2800" dirty="0" smtClean="0">
                <a:cs typeface="微软雅黑" panose="020B0503020204020204" pitchFamily="34" charset="-122"/>
                <a:sym typeface="+mn-ea"/>
              </a:rPr>
              <a:t>(</a:t>
            </a:r>
            <a:r>
              <a:rPr kumimoji="1" lang="zh-CN" altLang="en-US" sz="2800" dirty="0" smtClean="0">
                <a:cs typeface="微软雅黑" panose="020B0503020204020204" pitchFamily="34" charset="-122"/>
                <a:sym typeface="+mn-ea"/>
              </a:rPr>
              <a:t>仅手动更新其网页文档才能更新内容</a:t>
            </a:r>
            <a:r>
              <a:rPr kumimoji="1" lang="en-US" altLang="zh-CN" sz="2800" dirty="0" smtClean="0">
                <a:cs typeface="微软雅黑" panose="020B0503020204020204" pitchFamily="34" charset="-122"/>
                <a:sym typeface="+mn-ea"/>
              </a:rPr>
              <a:t>), Web</a:t>
            </a:r>
            <a:r>
              <a:rPr kumimoji="1" lang="zh-CN" altLang="en-US" sz="2800" dirty="0" smtClean="0">
                <a:cs typeface="微软雅黑" panose="020B0503020204020204" pitchFamily="34" charset="-122"/>
                <a:sym typeface="+mn-ea"/>
              </a:rPr>
              <a:t>服务器将准备好的网页文档传送给客户浏览器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kumimoji="1" lang="en-US" altLang="zh-CN" sz="2800" dirty="0" smtClean="0">
                <a:cs typeface="微软雅黑" panose="020B0503020204020204" pitchFamily="34" charset="-122"/>
                <a:sym typeface="+mn-ea"/>
              </a:rPr>
              <a:t>Web1.0</a:t>
            </a:r>
            <a:r>
              <a:rPr kumimoji="1" lang="zh-CN" altLang="en-US" sz="2800" dirty="0" smtClean="0">
                <a:cs typeface="微软雅黑" panose="020B0503020204020204" pitchFamily="34" charset="-122"/>
                <a:sym typeface="+mn-ea"/>
              </a:rPr>
              <a:t>产物</a:t>
            </a:r>
            <a:r>
              <a:rPr kumimoji="1" lang="en-US" altLang="zh-CN" sz="2800" dirty="0" smtClean="0">
                <a:cs typeface="微软雅黑" panose="020B0503020204020204" pitchFamily="34" charset="-122"/>
                <a:sym typeface="+mn-ea"/>
              </a:rPr>
              <a:t>,</a:t>
            </a:r>
            <a:r>
              <a:rPr kumimoji="1" lang="zh-CN" altLang="en-US" sz="2800" dirty="0" smtClean="0">
                <a:cs typeface="微软雅黑" panose="020B0503020204020204" pitchFamily="34" charset="-122"/>
                <a:sym typeface="+mn-ea"/>
              </a:rPr>
              <a:t>用户仅是网页的浏览</a:t>
            </a:r>
            <a:r>
              <a:rPr kumimoji="1" lang="zh-CN" altLang="en-US" sz="2800" dirty="0" smtClean="0">
                <a:cs typeface="微软雅黑" panose="020B0503020204020204" pitchFamily="34" charset="-122"/>
                <a:sym typeface="+mn-ea"/>
              </a:rPr>
              <a:t>者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3307715"/>
            <a:ext cx="8658860" cy="28206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cs typeface="微软雅黑" panose="020B0503020204020204" pitchFamily="34" charset="-122"/>
                <a:sym typeface="+mn-ea"/>
              </a:rPr>
              <a:t>动态</a:t>
            </a:r>
            <a:r>
              <a:rPr kumimoji="1" lang="zh-CN" altLang="en-US" smtClean="0">
                <a:cs typeface="微软雅黑" panose="020B0503020204020204" pitchFamily="34" charset="-122"/>
                <a:sym typeface="+mn-ea"/>
              </a:rPr>
              <a:t>网站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2275" y="1033145"/>
            <a:ext cx="10515600" cy="263906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kumimoji="1" lang="zh-CN" altLang="en-US" sz="2800" dirty="0" smtClean="0">
                <a:cs typeface="微软雅黑" panose="020B0503020204020204" pitchFamily="34" charset="-122"/>
                <a:sym typeface="+mn-ea"/>
              </a:rPr>
              <a:t>具有交互性、自动更新和因人而异的特点</a:t>
            </a:r>
            <a:r>
              <a:rPr kumimoji="1" lang="en-US" altLang="zh-CN" sz="2800" dirty="0" smtClean="0">
                <a:cs typeface="微软雅黑" panose="020B0503020204020204" pitchFamily="34" charset="-122"/>
                <a:sym typeface="+mn-ea"/>
              </a:rPr>
              <a:t>, </a:t>
            </a:r>
            <a:r>
              <a:rPr kumimoji="1" lang="zh-CN" altLang="en-US" sz="2800" dirty="0" smtClean="0">
                <a:cs typeface="微软雅黑" panose="020B0503020204020204" pitchFamily="34" charset="-122"/>
                <a:sym typeface="+mn-ea"/>
              </a:rPr>
              <a:t>存取数据库、有代码在服务器端运行</a:t>
            </a:r>
            <a:r>
              <a:rPr kumimoji="1" lang="en-US" altLang="zh-CN" sz="2800" dirty="0" smtClean="0">
                <a:cs typeface="微软雅黑" panose="020B0503020204020204" pitchFamily="34" charset="-122"/>
                <a:sym typeface="+mn-ea"/>
              </a:rPr>
              <a:t>, </a:t>
            </a:r>
            <a:r>
              <a:rPr kumimoji="1" lang="zh-CN" altLang="en-US" sz="2800" dirty="0" smtClean="0">
                <a:cs typeface="微软雅黑" panose="020B0503020204020204" pitchFamily="34" charset="-122"/>
                <a:sym typeface="+mn-ea"/>
              </a:rPr>
              <a:t>并仅访问时才确定内容的网页</a:t>
            </a:r>
            <a:endParaRPr kumimoji="1"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kumimoji="1" lang="en-US" altLang="zh-CN" sz="2800" dirty="0" smtClean="0">
                <a:cs typeface="微软雅黑" panose="020B0503020204020204" pitchFamily="34" charset="-122"/>
                <a:sym typeface="+mn-ea"/>
              </a:rPr>
              <a:t>Web2.0</a:t>
            </a:r>
            <a:r>
              <a:rPr kumimoji="1" lang="zh-CN" altLang="en-US" sz="2800" dirty="0" smtClean="0">
                <a:cs typeface="微软雅黑" panose="020B0503020204020204" pitchFamily="34" charset="-122"/>
                <a:sym typeface="+mn-ea"/>
              </a:rPr>
              <a:t>产物，用户既是网页的浏览者，也可以是网页内容的生成者</a:t>
            </a:r>
            <a:endParaRPr kumimoji="1" sz="28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5" y="3740150"/>
            <a:ext cx="852678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Web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开发都需要了解什么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?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0555" y="1183005"/>
            <a:ext cx="10515600" cy="5149850"/>
          </a:xfrm>
        </p:spPr>
        <p:txBody>
          <a:bodyPr>
            <a:normAutofit fontScale="95000" lnSpcReduction="10000"/>
          </a:bodyPr>
          <a:lstStyle/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URL</a:t>
            </a: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DNS</a:t>
            </a: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HTTP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客户端浏览器(IE,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chrome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)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超文本标记语言(HTML)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层叠样式表(CSS)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客户端脚本编程语言 （JavaScript）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Web服务器(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Apache  </a:t>
            </a:r>
            <a:r>
              <a:rPr lang="en-US" altLang="zh-CN" dirty="0" err="1" smtClean="0">
                <a:solidFill>
                  <a:schemeClr val="tx1"/>
                </a:solidFill>
                <a:sym typeface="+mn-ea"/>
              </a:rPr>
              <a:t>Nginx</a:t>
            </a:r>
            <a:r>
              <a:rPr lang="zh-CN" altLang="en-US" dirty="0" smtClean="0">
                <a:solidFill>
                  <a:schemeClr val="tx1"/>
                </a:solidFill>
                <a:sym typeface="+mn-ea"/>
              </a:rPr>
              <a:t>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服务器端脚本编程语言 (PHP、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Java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Asp.net...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)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数据库管理系统 (MySQL)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 txBox="1">
            <a:spLocks noGrp="1"/>
          </p:cNvSpPr>
          <p:nvPr>
            <p:ph type="title" idx="4294967295"/>
          </p:nvPr>
        </p:nvSpPr>
        <p:spPr bwMode="auto">
          <a:xfrm>
            <a:off x="528956" y="436245"/>
            <a:ext cx="7391400" cy="563563"/>
          </a:xfrm>
          <a:noFill/>
          <a:ln>
            <a:noFill/>
          </a:ln>
        </p:spPr>
        <p:txBody>
          <a:bodyPr vert="horz" wrap="square" lIns="137160" tIns="68580" rIns="137160" bIns="68580" numCol="1" rtlCol="0" anchor="ctr" anchorCtr="0" compatLnSpc="1">
            <a:noAutofit/>
          </a:bodyPr>
          <a:lstStyle/>
          <a:p>
            <a:pPr defTabSz="1370965">
              <a:defRPr/>
            </a:pPr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web网络通信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992630" y="1752600"/>
            <a:ext cx="8229600" cy="3404870"/>
            <a:chOff x="3138" y="2760"/>
            <a:chExt cx="12960" cy="5362"/>
          </a:xfrm>
        </p:grpSpPr>
        <p:pic>
          <p:nvPicPr>
            <p:cNvPr id="9218" name="Picture 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013" y="4833"/>
              <a:ext cx="2380" cy="158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grpSp>
          <p:nvGrpSpPr>
            <p:cNvPr id="9220" name="Group 4"/>
            <p:cNvGrpSpPr/>
            <p:nvPr/>
          </p:nvGrpSpPr>
          <p:grpSpPr>
            <a:xfrm>
              <a:off x="5065" y="4832"/>
              <a:ext cx="1588" cy="2012"/>
              <a:chOff x="0" y="0"/>
              <a:chExt cx="789" cy="908"/>
            </a:xfrm>
          </p:grpSpPr>
          <p:grpSp>
            <p:nvGrpSpPr>
              <p:cNvPr id="9221" name="Group 5"/>
              <p:cNvGrpSpPr/>
              <p:nvPr/>
            </p:nvGrpSpPr>
            <p:grpSpPr>
              <a:xfrm>
                <a:off x="0" y="458"/>
                <a:ext cx="763" cy="450"/>
                <a:chOff x="0" y="0"/>
                <a:chExt cx="763" cy="450"/>
              </a:xfrm>
            </p:grpSpPr>
            <p:sp>
              <p:nvSpPr>
                <p:cNvPr id="9222" name="Freeform 6"/>
                <p:cNvSpPr>
                  <a:spLocks noChangeAspect="1"/>
                </p:cNvSpPr>
                <p:nvPr/>
              </p:nvSpPr>
              <p:spPr>
                <a:xfrm>
                  <a:off x="499" y="107"/>
                  <a:ext cx="263" cy="305"/>
                </a:xfrm>
                <a:custGeom>
                  <a:avLst/>
                  <a:gdLst>
                    <a:gd name="txL" fmla="*/ 0 w 364"/>
                    <a:gd name="txT" fmla="*/ 0 h 422"/>
                    <a:gd name="txR" fmla="*/ 364 w 364"/>
                    <a:gd name="txB" fmla="*/ 422 h 422"/>
                  </a:gdLst>
                  <a:ahLst/>
                  <a:cxnLst>
                    <a:cxn ang="0">
                      <a:pos x="2" y="153"/>
                    </a:cxn>
                    <a:cxn ang="0">
                      <a:pos x="263" y="0"/>
                    </a:cxn>
                    <a:cxn ang="0">
                      <a:pos x="263" y="130"/>
                    </a:cxn>
                    <a:cxn ang="0">
                      <a:pos x="0" y="305"/>
                    </a:cxn>
                  </a:cxnLst>
                  <a:rect l="txL" t="txT" r="txR" b="txB"/>
                  <a:pathLst>
                    <a:path w="364" h="422">
                      <a:moveTo>
                        <a:pt x="3" y="212"/>
                      </a:moveTo>
                      <a:lnTo>
                        <a:pt x="364" y="0"/>
                      </a:lnTo>
                      <a:lnTo>
                        <a:pt x="364" y="180"/>
                      </a:lnTo>
                      <a:lnTo>
                        <a:pt x="0" y="422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5E5E5"/>
                    </a:gs>
                  </a:gsLst>
                  <a:path path="rect">
                    <a:fillToRect l="100000" t="100000"/>
                  </a:path>
                  <a:tileRect/>
                </a:gra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23" name="Freeform 7"/>
                <p:cNvSpPr>
                  <a:spLocks noChangeAspect="1"/>
                </p:cNvSpPr>
                <p:nvPr/>
              </p:nvSpPr>
              <p:spPr>
                <a:xfrm>
                  <a:off x="0" y="0"/>
                  <a:ext cx="763" cy="264"/>
                </a:xfrm>
                <a:custGeom>
                  <a:avLst/>
                  <a:gdLst>
                    <a:gd name="txL" fmla="*/ 0 w 1091"/>
                    <a:gd name="txT" fmla="*/ 0 h 377"/>
                    <a:gd name="txR" fmla="*/ 1091 w 1091"/>
                    <a:gd name="txB" fmla="*/ 377 h 377"/>
                  </a:gdLst>
                  <a:ahLst/>
                  <a:cxnLst>
                    <a:cxn ang="0">
                      <a:pos x="500" y="263"/>
                    </a:cxn>
                    <a:cxn ang="0">
                      <a:pos x="0" y="131"/>
                    </a:cxn>
                    <a:cxn ang="0">
                      <a:pos x="278" y="0"/>
                    </a:cxn>
                    <a:cxn ang="0">
                      <a:pos x="762" y="106"/>
                    </a:cxn>
                    <a:cxn ang="0">
                      <a:pos x="500" y="263"/>
                    </a:cxn>
                  </a:cxnLst>
                  <a:rect l="txL" t="txT" r="txR" b="txB"/>
                  <a:pathLst>
                    <a:path w="1091" h="377">
                      <a:moveTo>
                        <a:pt x="715" y="376"/>
                      </a:moveTo>
                      <a:lnTo>
                        <a:pt x="0" y="187"/>
                      </a:lnTo>
                      <a:lnTo>
                        <a:pt x="397" y="0"/>
                      </a:lnTo>
                      <a:lnTo>
                        <a:pt x="1090" y="152"/>
                      </a:lnTo>
                      <a:lnTo>
                        <a:pt x="715" y="376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5E5E5"/>
                    </a:gs>
                  </a:gsLst>
                  <a:path path="rect">
                    <a:fillToRect l="100000" t="100000"/>
                  </a:path>
                  <a:tileRect/>
                </a:gra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24" name="Freeform 8"/>
                <p:cNvSpPr>
                  <a:spLocks noChangeAspect="1"/>
                </p:cNvSpPr>
                <p:nvPr/>
              </p:nvSpPr>
              <p:spPr>
                <a:xfrm>
                  <a:off x="0" y="130"/>
                  <a:ext cx="499" cy="282"/>
                </a:xfrm>
                <a:custGeom>
                  <a:avLst/>
                  <a:gdLst>
                    <a:gd name="txL" fmla="*/ 0 w 690"/>
                    <a:gd name="txT" fmla="*/ 0 h 390"/>
                    <a:gd name="txR" fmla="*/ 690 w 690"/>
                    <a:gd name="txB" fmla="*/ 390 h 390"/>
                  </a:gdLst>
                  <a:ahLst/>
                  <a:cxnLst>
                    <a:cxn ang="0">
                      <a:pos x="0" y="4"/>
                    </a:cxn>
                    <a:cxn ang="0">
                      <a:pos x="0" y="139"/>
                    </a:cxn>
                    <a:cxn ang="0">
                      <a:pos x="499" y="282"/>
                    </a:cxn>
                    <a:cxn ang="0">
                      <a:pos x="499" y="134"/>
                    </a:cxn>
                    <a:cxn ang="0">
                      <a:pos x="3" y="0"/>
                    </a:cxn>
                  </a:cxnLst>
                  <a:rect l="txL" t="txT" r="txR" b="txB"/>
                  <a:pathLst>
                    <a:path w="690" h="390">
                      <a:moveTo>
                        <a:pt x="0" y="5"/>
                      </a:moveTo>
                      <a:lnTo>
                        <a:pt x="0" y="192"/>
                      </a:lnTo>
                      <a:lnTo>
                        <a:pt x="690" y="390"/>
                      </a:lnTo>
                      <a:lnTo>
                        <a:pt x="690" y="185"/>
                      </a:lnTo>
                      <a:lnTo>
                        <a:pt x="4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5E5E5"/>
                    </a:gs>
                  </a:gsLst>
                  <a:path path="rect">
                    <a:fillToRect l="100000" t="100000"/>
                  </a:path>
                  <a:tileRect/>
                </a:gra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25" name="Freeform 9"/>
                <p:cNvSpPr>
                  <a:spLocks noChangeAspect="1"/>
                </p:cNvSpPr>
                <p:nvPr/>
              </p:nvSpPr>
              <p:spPr>
                <a:xfrm>
                  <a:off x="261" y="230"/>
                  <a:ext cx="196" cy="137"/>
                </a:xfrm>
                <a:custGeom>
                  <a:avLst/>
                  <a:gdLst>
                    <a:gd name="txL" fmla="*/ 0 w 271"/>
                    <a:gd name="txT" fmla="*/ 0 h 189"/>
                    <a:gd name="txR" fmla="*/ 271 w 271"/>
                    <a:gd name="txB" fmla="*/ 189 h 189"/>
                  </a:gdLst>
                  <a:ahLst/>
                  <a:cxnLst>
                    <a:cxn ang="0">
                      <a:pos x="0" y="0"/>
                    </a:cxn>
                    <a:cxn ang="0">
                      <a:pos x="196" y="53"/>
                    </a:cxn>
                    <a:cxn ang="0">
                      <a:pos x="196" y="137"/>
                    </a:cxn>
                    <a:cxn ang="0">
                      <a:pos x="0" y="83"/>
                    </a:cxn>
                    <a:cxn ang="0">
                      <a:pos x="0" y="0"/>
                    </a:cxn>
                  </a:cxnLst>
                  <a:rect l="txL" t="txT" r="txR" b="txB"/>
                  <a:pathLst>
                    <a:path w="271" h="189">
                      <a:moveTo>
                        <a:pt x="0" y="0"/>
                      </a:moveTo>
                      <a:lnTo>
                        <a:pt x="271" y="73"/>
                      </a:lnTo>
                      <a:lnTo>
                        <a:pt x="271" y="189"/>
                      </a:lnTo>
                      <a:lnTo>
                        <a:pt x="0" y="115"/>
                      </a:lnTo>
                      <a:lnTo>
                        <a:pt x="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DFDFDF"/>
                    </a:gs>
                  </a:gsLst>
                  <a:lin ang="18900000" scaled="1"/>
                  <a:tileRect/>
                </a:gra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26" name="Freeform 10"/>
                <p:cNvSpPr>
                  <a:spLocks noChangeAspect="1"/>
                </p:cNvSpPr>
                <p:nvPr/>
              </p:nvSpPr>
              <p:spPr>
                <a:xfrm>
                  <a:off x="265" y="281"/>
                  <a:ext cx="189" cy="49"/>
                </a:xfrm>
                <a:custGeom>
                  <a:avLst/>
                  <a:gdLst>
                    <a:gd name="txL" fmla="*/ 0 w 261"/>
                    <a:gd name="txT" fmla="*/ 0 h 69"/>
                    <a:gd name="txR" fmla="*/ 261 w 261"/>
                    <a:gd name="txB" fmla="*/ 69 h 69"/>
                  </a:gdLst>
                  <a:ahLst/>
                  <a:cxnLst>
                    <a:cxn ang="0">
                      <a:pos x="0" y="0"/>
                    </a:cxn>
                    <a:cxn ang="0">
                      <a:pos x="189" y="49"/>
                    </a:cxn>
                  </a:cxnLst>
                  <a:rect l="txL" t="txT" r="txR" b="txB"/>
                  <a:pathLst>
                    <a:path w="261" h="69">
                      <a:moveTo>
                        <a:pt x="0" y="0"/>
                      </a:moveTo>
                      <a:lnTo>
                        <a:pt x="261" y="69"/>
                      </a:lnTo>
                    </a:path>
                  </a:pathLst>
                </a:custGeom>
                <a:noFill/>
                <a:ln w="3175" cap="flat" cmpd="sng">
                  <a:solidFill>
                    <a:srgbClr val="777777"/>
                  </a:solidFill>
                  <a:prstDash val="solid"/>
                  <a:bevel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 wrap="none" anchor="ctr"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27" name="Freeform 11"/>
                <p:cNvSpPr/>
                <p:nvPr/>
              </p:nvSpPr>
              <p:spPr>
                <a:xfrm>
                  <a:off x="261" y="154"/>
                  <a:ext cx="145" cy="236"/>
                </a:xfrm>
                <a:custGeom>
                  <a:avLst/>
                  <a:gdLst>
                    <a:gd name="txL" fmla="*/ 0 w 195"/>
                    <a:gd name="txT" fmla="*/ 0 h 84"/>
                    <a:gd name="txR" fmla="*/ 195 w 195"/>
                    <a:gd name="txB" fmla="*/ 84 h 84"/>
                  </a:gdLst>
                  <a:ahLst/>
                  <a:cxnLst>
                    <a:cxn ang="0">
                      <a:pos x="0" y="84"/>
                    </a:cxn>
                    <a:cxn ang="0">
                      <a:pos x="0" y="0"/>
                    </a:cxn>
                    <a:cxn ang="0">
                      <a:pos x="195" y="54"/>
                    </a:cxn>
                  </a:cxnLst>
                  <a:rect l="txL" t="txT" r="txR" b="txB"/>
                  <a:pathLst>
                    <a:path w="195" h="84">
                      <a:moveTo>
                        <a:pt x="0" y="84"/>
                      </a:moveTo>
                      <a:lnTo>
                        <a:pt x="0" y="0"/>
                      </a:lnTo>
                      <a:lnTo>
                        <a:pt x="195" y="54"/>
                      </a:lnTo>
                    </a:path>
                  </a:pathLst>
                </a:custGeom>
                <a:noFill/>
                <a:ln w="6350" cap="flat" cmpd="sng">
                  <a:solidFill>
                    <a:srgbClr val="777777"/>
                  </a:solidFill>
                  <a:prstDash val="solid"/>
                  <a:bevel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 wrap="none" tIns="27432" bIns="27432" anchor="ctr">
                  <a:spAutoFit/>
                </a:bodyPr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28" name="Line 12"/>
                <p:cNvSpPr/>
                <p:nvPr/>
              </p:nvSpPr>
              <p:spPr>
                <a:xfrm>
                  <a:off x="278" y="257"/>
                  <a:ext cx="153" cy="38"/>
                </a:xfrm>
                <a:prstGeom prst="line">
                  <a:avLst/>
                </a:prstGeom>
                <a:ln w="3175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29" name="Line 13"/>
                <p:cNvSpPr/>
                <p:nvPr/>
              </p:nvSpPr>
              <p:spPr>
                <a:xfrm>
                  <a:off x="408" y="335"/>
                  <a:ext cx="29" cy="6"/>
                </a:xfrm>
                <a:prstGeom prst="line">
                  <a:avLst/>
                </a:prstGeom>
                <a:ln w="19050" cap="flat" cmpd="sng">
                  <a:solidFill>
                    <a:srgbClr val="D60093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800058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30" name="Freeform 14"/>
                <p:cNvSpPr/>
                <p:nvPr/>
              </p:nvSpPr>
              <p:spPr>
                <a:xfrm>
                  <a:off x="326" y="162"/>
                  <a:ext cx="47" cy="236"/>
                </a:xfrm>
                <a:custGeom>
                  <a:avLst/>
                  <a:gdLst>
                    <a:gd name="txL" fmla="*/ 0 w 64"/>
                    <a:gd name="txT" fmla="*/ 0 h 35"/>
                    <a:gd name="txR" fmla="*/ 64 w 64"/>
                    <a:gd name="txB" fmla="*/ 35 h 35"/>
                  </a:gdLst>
                  <a:ahLst/>
                  <a:cxnLst>
                    <a:cxn ang="0">
                      <a:pos x="0" y="0"/>
                    </a:cxn>
                    <a:cxn ang="0">
                      <a:pos x="1" y="13"/>
                    </a:cxn>
                    <a:cxn ang="0">
                      <a:pos x="47" y="25"/>
                    </a:cxn>
                    <a:cxn ang="0">
                      <a:pos x="47" y="14"/>
                    </a:cxn>
                    <a:cxn ang="0">
                      <a:pos x="0" y="0"/>
                    </a:cxn>
                  </a:cxnLst>
                  <a:rect l="txL" t="txT" r="txR" b="txB"/>
                  <a:pathLst>
                    <a:path w="64" h="35">
                      <a:moveTo>
                        <a:pt x="0" y="0"/>
                      </a:moveTo>
                      <a:lnTo>
                        <a:pt x="1" y="18"/>
                      </a:lnTo>
                      <a:lnTo>
                        <a:pt x="64" y="35"/>
                      </a:lnTo>
                      <a:lnTo>
                        <a:pt x="64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77777"/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 tIns="27432" bIns="27432" anchor="ctr">
                  <a:spAutoFit/>
                </a:bodyPr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31" name="Line 15"/>
                <p:cNvSpPr/>
                <p:nvPr/>
              </p:nvSpPr>
              <p:spPr>
                <a:xfrm>
                  <a:off x="13" y="160"/>
                  <a:ext cx="202" cy="57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32" name="Line 16"/>
                <p:cNvSpPr/>
                <p:nvPr/>
              </p:nvSpPr>
              <p:spPr>
                <a:xfrm>
                  <a:off x="13" y="182"/>
                  <a:ext cx="202" cy="56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33" name="Line 17"/>
                <p:cNvSpPr/>
                <p:nvPr/>
              </p:nvSpPr>
              <p:spPr>
                <a:xfrm>
                  <a:off x="13" y="205"/>
                  <a:ext cx="202" cy="57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34" name="Line 18"/>
                <p:cNvSpPr/>
                <p:nvPr/>
              </p:nvSpPr>
              <p:spPr>
                <a:xfrm>
                  <a:off x="13" y="227"/>
                  <a:ext cx="202" cy="56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35" name="Freeform 19"/>
                <p:cNvSpPr/>
                <p:nvPr/>
              </p:nvSpPr>
              <p:spPr>
                <a:xfrm>
                  <a:off x="263" y="214"/>
                  <a:ext cx="145" cy="236"/>
                </a:xfrm>
                <a:custGeom>
                  <a:avLst/>
                  <a:gdLst>
                    <a:gd name="txL" fmla="*/ 0 w 275"/>
                    <a:gd name="txT" fmla="*/ 0 h 117"/>
                    <a:gd name="txR" fmla="*/ 275 w 275"/>
                    <a:gd name="txB" fmla="*/ 117 h 117"/>
                  </a:gdLst>
                  <a:ahLst/>
                  <a:cxnLst>
                    <a:cxn ang="0">
                      <a:pos x="0" y="40"/>
                    </a:cxn>
                    <a:cxn ang="0">
                      <a:pos x="275" y="117"/>
                    </a:cxn>
                    <a:cxn ang="0">
                      <a:pos x="275" y="0"/>
                    </a:cxn>
                  </a:cxnLst>
                  <a:rect l="txL" t="txT" r="txR" b="txB"/>
                  <a:pathLst>
                    <a:path w="275" h="117">
                      <a:moveTo>
                        <a:pt x="0" y="40"/>
                      </a:moveTo>
                      <a:lnTo>
                        <a:pt x="275" y="117"/>
                      </a:lnTo>
                      <a:lnTo>
                        <a:pt x="275" y="0"/>
                      </a:lnTo>
                    </a:path>
                  </a:pathLst>
                </a:custGeom>
                <a:noFill/>
                <a:ln w="6350" cap="flat" cmpd="sng">
                  <a:solidFill>
                    <a:schemeClr val="bg1"/>
                  </a:solidFill>
                  <a:prstDash val="solid"/>
                  <a:bevel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9999"/>
                  </a:prstShdw>
                </a:effectLst>
              </p:spPr>
              <p:txBody>
                <a:bodyPr wrap="none" tIns="27432" bIns="27432" anchor="ctr">
                  <a:spAutoFit/>
                </a:bodyPr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9236" name="Group 20"/>
              <p:cNvGrpSpPr/>
              <p:nvPr/>
            </p:nvGrpSpPr>
            <p:grpSpPr>
              <a:xfrm>
                <a:off x="75" y="0"/>
                <a:ext cx="714" cy="672"/>
                <a:chOff x="0" y="0"/>
                <a:chExt cx="714" cy="672"/>
              </a:xfrm>
            </p:grpSpPr>
            <p:sp>
              <p:nvSpPr>
                <p:cNvPr id="9237" name="Freeform 21"/>
                <p:cNvSpPr/>
                <p:nvPr/>
              </p:nvSpPr>
              <p:spPr>
                <a:xfrm>
                  <a:off x="54" y="437"/>
                  <a:ext cx="556" cy="235"/>
                </a:xfrm>
                <a:custGeom>
                  <a:avLst/>
                  <a:gdLst>
                    <a:gd name="txL" fmla="*/ 0 w 556"/>
                    <a:gd name="txT" fmla="*/ 0 h 235"/>
                    <a:gd name="txR" fmla="*/ 556 w 556"/>
                    <a:gd name="txB" fmla="*/ 235 h 235"/>
                  </a:gdLst>
                  <a:ahLst/>
                  <a:cxnLst>
                    <a:cxn ang="0">
                      <a:pos x="0" y="128"/>
                    </a:cxn>
                    <a:cxn ang="0">
                      <a:pos x="238" y="0"/>
                    </a:cxn>
                    <a:cxn ang="0">
                      <a:pos x="556" y="91"/>
                    </a:cxn>
                    <a:cxn ang="0">
                      <a:pos x="556" y="108"/>
                    </a:cxn>
                    <a:cxn ang="0">
                      <a:pos x="334" y="235"/>
                    </a:cxn>
                    <a:cxn ang="0">
                      <a:pos x="0" y="148"/>
                    </a:cxn>
                    <a:cxn ang="0">
                      <a:pos x="0" y="128"/>
                    </a:cxn>
                  </a:cxnLst>
                  <a:rect l="txL" t="txT" r="txR" b="txB"/>
                  <a:pathLst>
                    <a:path w="556" h="235">
                      <a:moveTo>
                        <a:pt x="0" y="128"/>
                      </a:moveTo>
                      <a:lnTo>
                        <a:pt x="238" y="0"/>
                      </a:lnTo>
                      <a:lnTo>
                        <a:pt x="556" y="91"/>
                      </a:lnTo>
                      <a:lnTo>
                        <a:pt x="556" y="108"/>
                      </a:lnTo>
                      <a:lnTo>
                        <a:pt x="334" y="235"/>
                      </a:lnTo>
                      <a:lnTo>
                        <a:pt x="0" y="148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858585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38" name="Freeform 22"/>
                <p:cNvSpPr/>
                <p:nvPr/>
              </p:nvSpPr>
              <p:spPr>
                <a:xfrm>
                  <a:off x="61" y="442"/>
                  <a:ext cx="538" cy="208"/>
                </a:xfrm>
                <a:custGeom>
                  <a:avLst/>
                  <a:gdLst>
                    <a:gd name="txL" fmla="*/ 0 w 538"/>
                    <a:gd name="txT" fmla="*/ 0 h 208"/>
                    <a:gd name="txR" fmla="*/ 538 w 538"/>
                    <a:gd name="txB" fmla="*/ 208 h 208"/>
                  </a:gdLst>
                  <a:ahLst/>
                  <a:cxnLst>
                    <a:cxn ang="0">
                      <a:pos x="0" y="124"/>
                    </a:cxn>
                    <a:cxn ang="0">
                      <a:pos x="327" y="208"/>
                    </a:cxn>
                    <a:cxn ang="0">
                      <a:pos x="538" y="86"/>
                    </a:cxn>
                    <a:cxn ang="0">
                      <a:pos x="233" y="0"/>
                    </a:cxn>
                    <a:cxn ang="0">
                      <a:pos x="0" y="124"/>
                    </a:cxn>
                  </a:cxnLst>
                  <a:rect l="txL" t="txT" r="txR" b="txB"/>
                  <a:pathLst>
                    <a:path w="538" h="208">
                      <a:moveTo>
                        <a:pt x="0" y="124"/>
                      </a:moveTo>
                      <a:lnTo>
                        <a:pt x="327" y="208"/>
                      </a:lnTo>
                      <a:lnTo>
                        <a:pt x="538" y="86"/>
                      </a:lnTo>
                      <a:lnTo>
                        <a:pt x="233" y="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39" name="Oval 23"/>
                <p:cNvSpPr/>
                <p:nvPr/>
              </p:nvSpPr>
              <p:spPr>
                <a:xfrm>
                  <a:off x="195" y="493"/>
                  <a:ext cx="280" cy="112"/>
                </a:xfrm>
                <a:prstGeom prst="ellipse">
                  <a:avLst/>
                </a:prstGeom>
                <a:solidFill>
                  <a:srgbClr val="B2B2B2"/>
                </a:solidFill>
                <a:ln w="9525">
                  <a:noFill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40" name="Freeform 24"/>
                <p:cNvSpPr/>
                <p:nvPr/>
              </p:nvSpPr>
              <p:spPr>
                <a:xfrm>
                  <a:off x="42" y="497"/>
                  <a:ext cx="452" cy="126"/>
                </a:xfrm>
                <a:custGeom>
                  <a:avLst/>
                  <a:gdLst>
                    <a:gd name="txL" fmla="*/ 0 w 646"/>
                    <a:gd name="txT" fmla="*/ 0 h 180"/>
                    <a:gd name="txR" fmla="*/ 646 w 646"/>
                    <a:gd name="txB" fmla="*/ 180 h 180"/>
                  </a:gdLst>
                  <a:ahLst/>
                  <a:cxnLst>
                    <a:cxn ang="0">
                      <a:pos x="0" y="0"/>
                    </a:cxn>
                    <a:cxn ang="0">
                      <a:pos x="14" y="25"/>
                    </a:cxn>
                    <a:cxn ang="0">
                      <a:pos x="402" y="126"/>
                    </a:cxn>
                    <a:cxn ang="0">
                      <a:pos x="452" y="111"/>
                    </a:cxn>
                  </a:cxnLst>
                  <a:rect l="txL" t="txT" r="txR" b="txB"/>
                  <a:pathLst>
                    <a:path w="646" h="180">
                      <a:moveTo>
                        <a:pt x="0" y="0"/>
                      </a:moveTo>
                      <a:lnTo>
                        <a:pt x="20" y="36"/>
                      </a:lnTo>
                      <a:lnTo>
                        <a:pt x="574" y="180"/>
                      </a:lnTo>
                      <a:lnTo>
                        <a:pt x="646" y="158"/>
                      </a:lnTo>
                    </a:path>
                  </a:pathLst>
                </a:custGeom>
                <a:solidFill>
                  <a:srgbClr val="B2B2B2"/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41" name="Freeform 25"/>
                <p:cNvSpPr>
                  <a:spLocks noChangeAspect="1"/>
                </p:cNvSpPr>
                <p:nvPr/>
              </p:nvSpPr>
              <p:spPr>
                <a:xfrm>
                  <a:off x="150" y="0"/>
                  <a:ext cx="564" cy="520"/>
                </a:xfrm>
                <a:custGeom>
                  <a:avLst/>
                  <a:gdLst>
                    <a:gd name="txL" fmla="*/ 0 w 808"/>
                    <a:gd name="txT" fmla="*/ 0 h 746"/>
                    <a:gd name="txR" fmla="*/ 808 w 808"/>
                    <a:gd name="txB" fmla="*/ 746 h 746"/>
                  </a:gdLst>
                  <a:ahLst/>
                  <a:cxnLst>
                    <a:cxn ang="0">
                      <a:pos x="433" y="520"/>
                    </a:cxn>
                    <a:cxn ang="0">
                      <a:pos x="564" y="366"/>
                    </a:cxn>
                    <a:cxn ang="0">
                      <a:pos x="564" y="74"/>
                    </a:cxn>
                    <a:cxn ang="0">
                      <a:pos x="235" y="0"/>
                    </a:cxn>
                    <a:cxn ang="0">
                      <a:pos x="0" y="33"/>
                    </a:cxn>
                  </a:cxnLst>
                  <a:rect l="txL" t="txT" r="txR" b="txB"/>
                  <a:pathLst>
                    <a:path w="808" h="746">
                      <a:moveTo>
                        <a:pt x="620" y="746"/>
                      </a:moveTo>
                      <a:lnTo>
                        <a:pt x="808" y="525"/>
                      </a:lnTo>
                      <a:lnTo>
                        <a:pt x="808" y="106"/>
                      </a:lnTo>
                      <a:lnTo>
                        <a:pt x="336" y="0"/>
                      </a:lnTo>
                      <a:lnTo>
                        <a:pt x="0" y="48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5E5E5"/>
                    </a:gs>
                  </a:gsLst>
                  <a:path path="rect">
                    <a:fillToRect l="100000" t="100000"/>
                  </a:path>
                  <a:tileRect/>
                </a:gra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42" name="Freeform 26"/>
                <p:cNvSpPr>
                  <a:spLocks noChangeAspect="1"/>
                </p:cNvSpPr>
                <p:nvPr/>
              </p:nvSpPr>
              <p:spPr>
                <a:xfrm>
                  <a:off x="502" y="115"/>
                  <a:ext cx="113" cy="506"/>
                </a:xfrm>
                <a:custGeom>
                  <a:avLst/>
                  <a:gdLst>
                    <a:gd name="txL" fmla="*/ 0 w 144"/>
                    <a:gd name="txT" fmla="*/ 0 h 644"/>
                    <a:gd name="txR" fmla="*/ 144 w 144"/>
                    <a:gd name="txB" fmla="*/ 644 h 644"/>
                  </a:gdLst>
                  <a:ahLst/>
                  <a:cxnLst>
                    <a:cxn ang="0">
                      <a:pos x="0" y="506"/>
                    </a:cxn>
                    <a:cxn ang="0">
                      <a:pos x="0" y="62"/>
                    </a:cxn>
                    <a:cxn ang="0">
                      <a:pos x="113" y="0"/>
                    </a:cxn>
                    <a:cxn ang="0">
                      <a:pos x="113" y="435"/>
                    </a:cxn>
                    <a:cxn ang="0">
                      <a:pos x="0" y="506"/>
                    </a:cxn>
                  </a:cxnLst>
                  <a:rect l="txL" t="txT" r="txR" b="txB"/>
                  <a:pathLst>
                    <a:path w="144" h="644">
                      <a:moveTo>
                        <a:pt x="0" y="644"/>
                      </a:moveTo>
                      <a:lnTo>
                        <a:pt x="0" y="79"/>
                      </a:lnTo>
                      <a:lnTo>
                        <a:pt x="144" y="0"/>
                      </a:lnTo>
                      <a:lnTo>
                        <a:pt x="144" y="554"/>
                      </a:lnTo>
                      <a:lnTo>
                        <a:pt x="0" y="644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5E5E5"/>
                    </a:gs>
                  </a:gsLst>
                  <a:path path="rect">
                    <a:fillToRect l="100000" t="100000"/>
                  </a:path>
                  <a:tileRect/>
                </a:gra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43" name="Freeform 27"/>
                <p:cNvSpPr>
                  <a:spLocks noChangeAspect="1"/>
                </p:cNvSpPr>
                <p:nvPr/>
              </p:nvSpPr>
              <p:spPr>
                <a:xfrm>
                  <a:off x="0" y="6"/>
                  <a:ext cx="615" cy="173"/>
                </a:xfrm>
                <a:custGeom>
                  <a:avLst/>
                  <a:gdLst>
                    <a:gd name="txL" fmla="*/ 0 w 782"/>
                    <a:gd name="txT" fmla="*/ 0 h 219"/>
                    <a:gd name="txR" fmla="*/ 782 w 782"/>
                    <a:gd name="txB" fmla="*/ 219 h 219"/>
                  </a:gdLst>
                  <a:ahLst/>
                  <a:cxnLst>
                    <a:cxn ang="0">
                      <a:pos x="638" y="219"/>
                    </a:cxn>
                    <a:cxn ang="0">
                      <a:pos x="0" y="67"/>
                    </a:cxn>
                    <a:cxn ang="0">
                      <a:pos x="160" y="0"/>
                    </a:cxn>
                    <a:cxn ang="0">
                      <a:pos x="782" y="139"/>
                    </a:cxn>
                    <a:cxn ang="0">
                      <a:pos x="638" y="219"/>
                    </a:cxn>
                  </a:cxnLst>
                  <a:rect l="txL" t="txT" r="txR" b="txB"/>
                  <a:pathLst>
                    <a:path w="782" h="219">
                      <a:moveTo>
                        <a:pt x="638" y="219"/>
                      </a:moveTo>
                      <a:lnTo>
                        <a:pt x="0" y="67"/>
                      </a:lnTo>
                      <a:lnTo>
                        <a:pt x="160" y="0"/>
                      </a:lnTo>
                      <a:lnTo>
                        <a:pt x="782" y="139"/>
                      </a:lnTo>
                      <a:lnTo>
                        <a:pt x="638" y="219"/>
                      </a:lnTo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999999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44" name="Freeform 28"/>
                <p:cNvSpPr>
                  <a:spLocks noChangeAspect="1"/>
                </p:cNvSpPr>
                <p:nvPr/>
              </p:nvSpPr>
              <p:spPr>
                <a:xfrm>
                  <a:off x="0" y="57"/>
                  <a:ext cx="502" cy="566"/>
                </a:xfrm>
                <a:custGeom>
                  <a:avLst/>
                  <a:gdLst>
                    <a:gd name="txL" fmla="*/ 0 w 672"/>
                    <a:gd name="txT" fmla="*/ 0 h 754"/>
                    <a:gd name="txR" fmla="*/ 672 w 672"/>
                    <a:gd name="txB" fmla="*/ 754 h 754"/>
                  </a:gdLst>
                  <a:ahLst/>
                  <a:cxnLst>
                    <a:cxn ang="0">
                      <a:pos x="501" y="565"/>
                    </a:cxn>
                    <a:cxn ang="0">
                      <a:pos x="501" y="120"/>
                    </a:cxn>
                    <a:cxn ang="0">
                      <a:pos x="0" y="0"/>
                    </a:cxn>
                    <a:cxn ang="0">
                      <a:pos x="0" y="434"/>
                    </a:cxn>
                    <a:cxn ang="0">
                      <a:pos x="501" y="565"/>
                    </a:cxn>
                  </a:cxnLst>
                  <a:rect l="txL" t="txT" r="txR" b="txB"/>
                  <a:pathLst>
                    <a:path w="672" h="754">
                      <a:moveTo>
                        <a:pt x="671" y="753"/>
                      </a:moveTo>
                      <a:lnTo>
                        <a:pt x="671" y="160"/>
                      </a:lnTo>
                      <a:lnTo>
                        <a:pt x="0" y="0"/>
                      </a:lnTo>
                      <a:lnTo>
                        <a:pt x="0" y="578"/>
                      </a:lnTo>
                      <a:lnTo>
                        <a:pt x="671" y="753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5E5E5"/>
                    </a:gs>
                  </a:gsLst>
                  <a:path path="rect">
                    <a:fillToRect l="100000" t="100000"/>
                  </a:path>
                  <a:tileRect/>
                </a:gra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45" name="Freeform 29"/>
                <p:cNvSpPr>
                  <a:spLocks noChangeAspect="1"/>
                </p:cNvSpPr>
                <p:nvPr/>
              </p:nvSpPr>
              <p:spPr>
                <a:xfrm>
                  <a:off x="39" y="107"/>
                  <a:ext cx="425" cy="464"/>
                </a:xfrm>
                <a:custGeom>
                  <a:avLst/>
                  <a:gdLst>
                    <a:gd name="txL" fmla="*/ 0 w 491"/>
                    <a:gd name="txT" fmla="*/ 0 h 549"/>
                    <a:gd name="txR" fmla="*/ 491 w 491"/>
                    <a:gd name="txB" fmla="*/ 549 h 549"/>
                  </a:gdLst>
                  <a:ahLst/>
                  <a:cxnLst>
                    <a:cxn ang="0">
                      <a:pos x="424" y="463"/>
                    </a:cxn>
                    <a:cxn ang="0">
                      <a:pos x="424" y="99"/>
                    </a:cxn>
                    <a:cxn ang="0">
                      <a:pos x="0" y="0"/>
                    </a:cxn>
                    <a:cxn ang="0">
                      <a:pos x="0" y="358"/>
                    </a:cxn>
                    <a:cxn ang="0">
                      <a:pos x="424" y="463"/>
                    </a:cxn>
                  </a:cxnLst>
                  <a:rect l="txL" t="txT" r="txR" b="txB"/>
                  <a:pathLst>
                    <a:path w="491" h="549">
                      <a:moveTo>
                        <a:pt x="490" y="548"/>
                      </a:moveTo>
                      <a:lnTo>
                        <a:pt x="490" y="117"/>
                      </a:lnTo>
                      <a:lnTo>
                        <a:pt x="0" y="0"/>
                      </a:lnTo>
                      <a:lnTo>
                        <a:pt x="0" y="424"/>
                      </a:lnTo>
                      <a:lnTo>
                        <a:pt x="490" y="548"/>
                      </a:lnTo>
                    </a:path>
                  </a:pathLst>
                </a:custGeom>
                <a:solidFill>
                  <a:srgbClr val="CECECE"/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7C7C7C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46" name="Freeform 30"/>
                <p:cNvSpPr/>
                <p:nvPr/>
              </p:nvSpPr>
              <p:spPr>
                <a:xfrm>
                  <a:off x="65" y="138"/>
                  <a:ext cx="372" cy="400"/>
                </a:xfrm>
                <a:custGeom>
                  <a:avLst/>
                  <a:gdLst>
                    <a:gd name="txL" fmla="*/ 0 w 542"/>
                    <a:gd name="txT" fmla="*/ 0 h 592"/>
                    <a:gd name="txR" fmla="*/ 542 w 542"/>
                    <a:gd name="txB" fmla="*/ 592 h 592"/>
                  </a:gdLst>
                  <a:ahLst/>
                  <a:cxnLst>
                    <a:cxn ang="0">
                      <a:pos x="0" y="0"/>
                    </a:cxn>
                    <a:cxn ang="0">
                      <a:pos x="0" y="307"/>
                    </a:cxn>
                    <a:cxn ang="0">
                      <a:pos x="372" y="400"/>
                    </a:cxn>
                    <a:cxn ang="0">
                      <a:pos x="372" y="88"/>
                    </a:cxn>
                    <a:cxn ang="0">
                      <a:pos x="0" y="0"/>
                    </a:cxn>
                  </a:cxnLst>
                  <a:rect l="txL" t="txT" r="txR" b="txB"/>
                  <a:pathLst>
                    <a:path w="542" h="592">
                      <a:moveTo>
                        <a:pt x="0" y="0"/>
                      </a:moveTo>
                      <a:lnTo>
                        <a:pt x="0" y="454"/>
                      </a:lnTo>
                      <a:lnTo>
                        <a:pt x="542" y="592"/>
                      </a:lnTo>
                      <a:lnTo>
                        <a:pt x="542" y="1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618FFD"/>
                    </a:gs>
                    <a:gs pos="100000">
                      <a:srgbClr val="496CBE"/>
                    </a:gs>
                  </a:gsLst>
                  <a:path path="rect">
                    <a:fillToRect r="100000" b="100000"/>
                  </a:path>
                  <a:tileRect/>
                </a:gradFill>
                <a:ln w="9525">
                  <a:noFill/>
                  <a:miter/>
                </a:ln>
                <a:effectLst>
                  <a:prstShdw prst="shdw17" dist="17961" dir="2699999">
                    <a:srgbClr val="3A5698"/>
                  </a:prstShdw>
                </a:effectLst>
              </p:spPr>
              <p:txBody>
                <a:bodyPr wrap="none" anchor="ctr"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47" name="Line 31"/>
                <p:cNvSpPr/>
                <p:nvPr/>
              </p:nvSpPr>
              <p:spPr>
                <a:xfrm>
                  <a:off x="98" y="172"/>
                  <a:ext cx="0" cy="61"/>
                </a:xfrm>
                <a:prstGeom prst="line">
                  <a:avLst/>
                </a:prstGeom>
                <a:ln w="25400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9999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248" name="Group 32"/>
            <p:cNvGrpSpPr/>
            <p:nvPr/>
          </p:nvGrpSpPr>
          <p:grpSpPr>
            <a:xfrm>
              <a:off x="11755" y="4605"/>
              <a:ext cx="2268" cy="2597"/>
              <a:chOff x="0" y="0"/>
              <a:chExt cx="635" cy="704"/>
            </a:xfrm>
          </p:grpSpPr>
          <p:grpSp>
            <p:nvGrpSpPr>
              <p:cNvPr id="9249" name="Group 33"/>
              <p:cNvGrpSpPr/>
              <p:nvPr/>
            </p:nvGrpSpPr>
            <p:grpSpPr>
              <a:xfrm>
                <a:off x="0" y="0"/>
                <a:ext cx="302" cy="497"/>
                <a:chOff x="0" y="0"/>
                <a:chExt cx="302" cy="497"/>
              </a:xfrm>
            </p:grpSpPr>
            <p:sp>
              <p:nvSpPr>
                <p:cNvPr id="9250" name="Freeform 34"/>
                <p:cNvSpPr/>
                <p:nvPr/>
              </p:nvSpPr>
              <p:spPr>
                <a:xfrm>
                  <a:off x="1" y="0"/>
                  <a:ext cx="301" cy="107"/>
                </a:xfrm>
                <a:custGeom>
                  <a:avLst/>
                  <a:gdLst>
                    <a:gd name="txL" fmla="*/ 0 w 1291"/>
                    <a:gd name="txT" fmla="*/ 0 h 449"/>
                    <a:gd name="txR" fmla="*/ 1291 w 1291"/>
                    <a:gd name="txB" fmla="*/ 449 h 449"/>
                  </a:gdLst>
                  <a:ahLst/>
                  <a:cxnLst>
                    <a:cxn ang="0">
                      <a:pos x="0" y="73"/>
                    </a:cxn>
                    <a:cxn ang="0">
                      <a:pos x="135" y="107"/>
                    </a:cxn>
                    <a:cxn ang="0">
                      <a:pos x="301" y="30"/>
                    </a:cxn>
                    <a:cxn ang="0">
                      <a:pos x="170" y="0"/>
                    </a:cxn>
                    <a:cxn ang="0">
                      <a:pos x="0" y="73"/>
                    </a:cxn>
                  </a:cxnLst>
                  <a:rect l="txL" t="txT" r="txR" b="txB"/>
                  <a:pathLst>
                    <a:path w="1291" h="449">
                      <a:moveTo>
                        <a:pt x="0" y="307"/>
                      </a:moveTo>
                      <a:lnTo>
                        <a:pt x="577" y="448"/>
                      </a:lnTo>
                      <a:lnTo>
                        <a:pt x="1290" y="127"/>
                      </a:lnTo>
                      <a:lnTo>
                        <a:pt x="727" y="0"/>
                      </a:lnTo>
                      <a:lnTo>
                        <a:pt x="0" y="307"/>
                      </a:lnTo>
                    </a:path>
                  </a:pathLst>
                </a:custGeom>
                <a:solidFill>
                  <a:srgbClr val="C0C0C0">
                    <a:alpha val="57999"/>
                  </a:srgbClr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737373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51" name="Freeform 35"/>
                <p:cNvSpPr/>
                <p:nvPr/>
              </p:nvSpPr>
              <p:spPr>
                <a:xfrm>
                  <a:off x="6" y="369"/>
                  <a:ext cx="291" cy="128"/>
                </a:xfrm>
                <a:custGeom>
                  <a:avLst/>
                  <a:gdLst>
                    <a:gd name="txL" fmla="*/ 0 w 1252"/>
                    <a:gd name="txT" fmla="*/ 0 h 536"/>
                    <a:gd name="txR" fmla="*/ 1252 w 1252"/>
                    <a:gd name="txB" fmla="*/ 536 h 536"/>
                  </a:gdLst>
                  <a:ahLst/>
                  <a:cxnLst>
                    <a:cxn ang="0">
                      <a:pos x="0" y="70"/>
                    </a:cxn>
                    <a:cxn ang="0">
                      <a:pos x="0" y="88"/>
                    </a:cxn>
                    <a:cxn ang="0">
                      <a:pos x="132" y="128"/>
                    </a:cxn>
                    <a:cxn ang="0">
                      <a:pos x="291" y="22"/>
                    </a:cxn>
                    <a:cxn ang="0">
                      <a:pos x="291" y="0"/>
                    </a:cxn>
                  </a:cxnLst>
                  <a:rect l="txL" t="txT" r="txR" b="txB"/>
                  <a:pathLst>
                    <a:path w="1252" h="536">
                      <a:moveTo>
                        <a:pt x="0" y="292"/>
                      </a:moveTo>
                      <a:lnTo>
                        <a:pt x="0" y="370"/>
                      </a:lnTo>
                      <a:lnTo>
                        <a:pt x="567" y="535"/>
                      </a:lnTo>
                      <a:lnTo>
                        <a:pt x="1251" y="92"/>
                      </a:lnTo>
                      <a:lnTo>
                        <a:pt x="1251" y="0"/>
                      </a:lnTo>
                    </a:path>
                  </a:pathLst>
                </a:custGeom>
                <a:solidFill>
                  <a:srgbClr val="969696">
                    <a:alpha val="57999"/>
                  </a:srgbClr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5A5A5A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52" name="Freeform 36"/>
                <p:cNvSpPr/>
                <p:nvPr/>
              </p:nvSpPr>
              <p:spPr>
                <a:xfrm>
                  <a:off x="132" y="30"/>
                  <a:ext cx="170" cy="455"/>
                </a:xfrm>
                <a:custGeom>
                  <a:avLst/>
                  <a:gdLst>
                    <a:gd name="txL" fmla="*/ 0 w 729"/>
                    <a:gd name="txT" fmla="*/ 0 h 1916"/>
                    <a:gd name="txR" fmla="*/ 729 w 729"/>
                    <a:gd name="txB" fmla="*/ 1916 h 1916"/>
                  </a:gdLst>
                  <a:ahLst/>
                  <a:cxnLst>
                    <a:cxn ang="0">
                      <a:pos x="0" y="78"/>
                    </a:cxn>
                    <a:cxn ang="0">
                      <a:pos x="1" y="455"/>
                    </a:cxn>
                    <a:cxn ang="0">
                      <a:pos x="170" y="346"/>
                    </a:cxn>
                    <a:cxn ang="0">
                      <a:pos x="170" y="0"/>
                    </a:cxn>
                    <a:cxn ang="0">
                      <a:pos x="0" y="78"/>
                    </a:cxn>
                  </a:cxnLst>
                  <a:rect l="txL" t="txT" r="txR" b="txB"/>
                  <a:pathLst>
                    <a:path w="729" h="1916">
                      <a:moveTo>
                        <a:pt x="0" y="328"/>
                      </a:moveTo>
                      <a:lnTo>
                        <a:pt x="4" y="1915"/>
                      </a:lnTo>
                      <a:lnTo>
                        <a:pt x="728" y="1456"/>
                      </a:lnTo>
                      <a:lnTo>
                        <a:pt x="728" y="0"/>
                      </a:lnTo>
                      <a:lnTo>
                        <a:pt x="0" y="328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>
                        <a:alpha val="57999"/>
                      </a:srgbClr>
                    </a:gs>
                    <a:gs pos="100000">
                      <a:srgbClr val="E5E5E5"/>
                    </a:gs>
                  </a:gsLst>
                  <a:path path="rect">
                    <a:fillToRect l="100000" t="100000"/>
                  </a:path>
                  <a:tileRect/>
                </a:gra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53" name="Freeform 37"/>
                <p:cNvSpPr/>
                <p:nvPr/>
              </p:nvSpPr>
              <p:spPr>
                <a:xfrm>
                  <a:off x="0" y="73"/>
                  <a:ext cx="134" cy="409"/>
                </a:xfrm>
                <a:custGeom>
                  <a:avLst/>
                  <a:gdLst>
                    <a:gd name="txL" fmla="*/ 0 w 577"/>
                    <a:gd name="txT" fmla="*/ 0 h 1728"/>
                    <a:gd name="txR" fmla="*/ 577 w 577"/>
                    <a:gd name="txB" fmla="*/ 1728 h 1728"/>
                  </a:gdLst>
                  <a:ahLst/>
                  <a:cxnLst>
                    <a:cxn ang="0">
                      <a:pos x="134" y="33"/>
                    </a:cxn>
                    <a:cxn ang="0">
                      <a:pos x="134" y="409"/>
                    </a:cxn>
                    <a:cxn ang="0">
                      <a:pos x="0" y="371"/>
                    </a:cxn>
                    <a:cxn ang="0">
                      <a:pos x="0" y="0"/>
                    </a:cxn>
                    <a:cxn ang="0">
                      <a:pos x="134" y="33"/>
                    </a:cxn>
                  </a:cxnLst>
                  <a:rect l="txL" t="txT" r="txR" b="txB"/>
                  <a:pathLst>
                    <a:path w="577" h="1728">
                      <a:moveTo>
                        <a:pt x="576" y="140"/>
                      </a:moveTo>
                      <a:lnTo>
                        <a:pt x="576" y="1727"/>
                      </a:lnTo>
                      <a:lnTo>
                        <a:pt x="0" y="1568"/>
                      </a:lnTo>
                      <a:lnTo>
                        <a:pt x="0" y="0"/>
                      </a:lnTo>
                      <a:lnTo>
                        <a:pt x="576" y="140"/>
                      </a:lnTo>
                    </a:path>
                  </a:pathLst>
                </a:custGeom>
                <a:gradFill rotWithShape="0">
                  <a:gsLst>
                    <a:gs pos="0">
                      <a:srgbClr val="EDEDED"/>
                    </a:gs>
                    <a:gs pos="100000">
                      <a:srgbClr val="B2B2B2">
                        <a:alpha val="57999"/>
                      </a:srgbClr>
                    </a:gs>
                  </a:gsLst>
                  <a:lin ang="5400000" scaled="1"/>
                  <a:tileRect/>
                </a:gra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54" name="Line 38"/>
                <p:cNvSpPr/>
                <p:nvPr/>
              </p:nvSpPr>
              <p:spPr>
                <a:xfrm>
                  <a:off x="19" y="417"/>
                  <a:ext cx="92" cy="25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55" name="Oval 39"/>
                <p:cNvSpPr/>
                <p:nvPr/>
              </p:nvSpPr>
              <p:spPr>
                <a:xfrm>
                  <a:off x="15" y="93"/>
                  <a:ext cx="15" cy="9"/>
                </a:xfrm>
                <a:prstGeom prst="ellipse">
                  <a:avLst/>
                </a:prstGeom>
                <a:solidFill>
                  <a:schemeClr val="accent2">
                    <a:alpha val="57999"/>
                  </a:schemeClr>
                </a:solidFill>
                <a:ln w="9525">
                  <a:noFill/>
                </a:ln>
                <a:effectLst>
                  <a:prstShdw prst="shdw17" dist="17961" dir="2699999">
                    <a:srgbClr val="1F1F5C"/>
                  </a:prstShdw>
                </a:effectLst>
              </p:spPr>
              <p:txBody>
                <a:bodyPr wrap="none" anchor="ctr"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56" name="Line 40"/>
                <p:cNvSpPr/>
                <p:nvPr/>
              </p:nvSpPr>
              <p:spPr>
                <a:xfrm>
                  <a:off x="19" y="398"/>
                  <a:ext cx="92" cy="26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57" name="Line 41"/>
                <p:cNvSpPr/>
                <p:nvPr/>
              </p:nvSpPr>
              <p:spPr>
                <a:xfrm>
                  <a:off x="19" y="380"/>
                  <a:ext cx="92" cy="25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58" name="Line 42"/>
                <p:cNvSpPr/>
                <p:nvPr/>
              </p:nvSpPr>
              <p:spPr>
                <a:xfrm>
                  <a:off x="19" y="362"/>
                  <a:ext cx="92" cy="25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59" name="Line 43"/>
                <p:cNvSpPr/>
                <p:nvPr/>
              </p:nvSpPr>
              <p:spPr>
                <a:xfrm>
                  <a:off x="19" y="343"/>
                  <a:ext cx="92" cy="25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60" name="Freeform 44"/>
                <p:cNvSpPr/>
                <p:nvPr/>
              </p:nvSpPr>
              <p:spPr>
                <a:xfrm>
                  <a:off x="20" y="165"/>
                  <a:ext cx="92" cy="173"/>
                </a:xfrm>
                <a:custGeom>
                  <a:avLst/>
                  <a:gdLst>
                    <a:gd name="txL" fmla="*/ 0 w 397"/>
                    <a:gd name="txT" fmla="*/ 0 h 733"/>
                    <a:gd name="txR" fmla="*/ 397 w 397"/>
                    <a:gd name="txB" fmla="*/ 733 h 733"/>
                  </a:gdLst>
                  <a:ahLst/>
                  <a:cxnLst>
                    <a:cxn ang="0">
                      <a:pos x="0" y="148"/>
                    </a:cxn>
                    <a:cxn ang="0">
                      <a:pos x="92" y="173"/>
                    </a:cxn>
                    <a:cxn ang="0">
                      <a:pos x="92" y="0"/>
                    </a:cxn>
                  </a:cxnLst>
                  <a:rect l="txL" t="txT" r="txR" b="txB"/>
                  <a:pathLst>
                    <a:path w="397" h="733">
                      <a:moveTo>
                        <a:pt x="0" y="628"/>
                      </a:moveTo>
                      <a:lnTo>
                        <a:pt x="396" y="732"/>
                      </a:lnTo>
                      <a:lnTo>
                        <a:pt x="396" y="0"/>
                      </a:lnTo>
                    </a:path>
                  </a:pathLst>
                </a:custGeom>
                <a:noFill/>
                <a:ln w="6350" cap="rnd" cmpd="sng">
                  <a:solidFill>
                    <a:srgbClr val="777777"/>
                  </a:solidFill>
                  <a:prstDash val="solid"/>
                  <a:bevel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61" name="Freeform 45"/>
                <p:cNvSpPr/>
                <p:nvPr/>
              </p:nvSpPr>
              <p:spPr>
                <a:xfrm>
                  <a:off x="10" y="130"/>
                  <a:ext cx="105" cy="303"/>
                </a:xfrm>
                <a:custGeom>
                  <a:avLst/>
                  <a:gdLst>
                    <a:gd name="txL" fmla="*/ 0 w 453"/>
                    <a:gd name="txT" fmla="*/ 0 h 1278"/>
                    <a:gd name="txR" fmla="*/ 453 w 453"/>
                    <a:gd name="txB" fmla="*/ 1278 h 1278"/>
                  </a:gdLst>
                  <a:ahLst/>
                  <a:cxnLst>
                    <a:cxn ang="0">
                      <a:pos x="105" y="25"/>
                    </a:cxn>
                    <a:cxn ang="0">
                      <a:pos x="0" y="0"/>
                    </a:cxn>
                    <a:cxn ang="0">
                      <a:pos x="0" y="303"/>
                    </a:cxn>
                  </a:cxnLst>
                  <a:rect l="txL" t="txT" r="txR" b="txB"/>
                  <a:pathLst>
                    <a:path w="453" h="1278">
                      <a:moveTo>
                        <a:pt x="452" y="105"/>
                      </a:moveTo>
                      <a:lnTo>
                        <a:pt x="0" y="0"/>
                      </a:lnTo>
                      <a:lnTo>
                        <a:pt x="0" y="1277"/>
                      </a:lnTo>
                    </a:path>
                  </a:pathLst>
                </a:custGeom>
                <a:noFill/>
                <a:ln w="6350" cap="rnd" cmpd="sng">
                  <a:solidFill>
                    <a:srgbClr val="777777"/>
                  </a:solidFill>
                  <a:prstDash val="solid"/>
                  <a:bevel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62" name="Freeform 46"/>
                <p:cNvSpPr/>
                <p:nvPr/>
              </p:nvSpPr>
              <p:spPr>
                <a:xfrm>
                  <a:off x="17" y="142"/>
                  <a:ext cx="93" cy="171"/>
                </a:xfrm>
                <a:custGeom>
                  <a:avLst/>
                  <a:gdLst>
                    <a:gd name="txL" fmla="*/ 0 w 402"/>
                    <a:gd name="txT" fmla="*/ 0 h 726"/>
                    <a:gd name="txR" fmla="*/ 402 w 402"/>
                    <a:gd name="txB" fmla="*/ 726 h 726"/>
                  </a:gdLst>
                  <a:ahLst/>
                  <a:cxnLst>
                    <a:cxn ang="0">
                      <a:pos x="93" y="23"/>
                    </a:cxn>
                    <a:cxn ang="0">
                      <a:pos x="0" y="0"/>
                    </a:cxn>
                    <a:cxn ang="0">
                      <a:pos x="0" y="171"/>
                    </a:cxn>
                  </a:cxnLst>
                  <a:rect l="txL" t="txT" r="txR" b="txB"/>
                  <a:pathLst>
                    <a:path w="402" h="726">
                      <a:moveTo>
                        <a:pt x="401" y="96"/>
                      </a:moveTo>
                      <a:lnTo>
                        <a:pt x="0" y="0"/>
                      </a:lnTo>
                      <a:lnTo>
                        <a:pt x="0" y="725"/>
                      </a:lnTo>
                    </a:path>
                  </a:pathLst>
                </a:custGeom>
                <a:noFill/>
                <a:ln w="6350" cap="rnd" cmpd="sng">
                  <a:solidFill>
                    <a:srgbClr val="777777"/>
                  </a:solidFill>
                  <a:prstDash val="solid"/>
                  <a:bevel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63" name="Line 47"/>
                <p:cNvSpPr/>
                <p:nvPr/>
              </p:nvSpPr>
              <p:spPr>
                <a:xfrm>
                  <a:off x="18" y="180"/>
                  <a:ext cx="89" cy="22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64" name="Line 48"/>
                <p:cNvSpPr/>
                <p:nvPr/>
              </p:nvSpPr>
              <p:spPr>
                <a:xfrm>
                  <a:off x="18" y="218"/>
                  <a:ext cx="91" cy="20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65" name="Line 49"/>
                <p:cNvSpPr/>
                <p:nvPr/>
              </p:nvSpPr>
              <p:spPr>
                <a:xfrm>
                  <a:off x="18" y="263"/>
                  <a:ext cx="87" cy="22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66" name="Freeform 50"/>
                <p:cNvSpPr/>
                <p:nvPr/>
              </p:nvSpPr>
              <p:spPr>
                <a:xfrm>
                  <a:off x="45" y="163"/>
                  <a:ext cx="36" cy="19"/>
                </a:xfrm>
                <a:custGeom>
                  <a:avLst/>
                  <a:gdLst>
                    <a:gd name="txL" fmla="*/ 0 w 152"/>
                    <a:gd name="txT" fmla="*/ 0 h 82"/>
                    <a:gd name="txR" fmla="*/ 152 w 152"/>
                    <a:gd name="txB" fmla="*/ 82 h 82"/>
                  </a:gdLst>
                  <a:ahLst/>
                  <a:cxnLst>
                    <a:cxn ang="0">
                      <a:pos x="0" y="0"/>
                    </a:cxn>
                    <a:cxn ang="0">
                      <a:pos x="0" y="11"/>
                    </a:cxn>
                    <a:cxn ang="0">
                      <a:pos x="36" y="19"/>
                    </a:cxn>
                    <a:cxn ang="0">
                      <a:pos x="36" y="8"/>
                    </a:cxn>
                    <a:cxn ang="0">
                      <a:pos x="0" y="0"/>
                    </a:cxn>
                  </a:cxnLst>
                  <a:rect l="txL" t="txT" r="txR" b="txB"/>
                  <a:pathLst>
                    <a:path w="152" h="82">
                      <a:moveTo>
                        <a:pt x="0" y="0"/>
                      </a:moveTo>
                      <a:lnTo>
                        <a:pt x="0" y="48"/>
                      </a:lnTo>
                      <a:lnTo>
                        <a:pt x="151" y="81"/>
                      </a:lnTo>
                      <a:lnTo>
                        <a:pt x="151" y="33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A9A9A9">
                    <a:alpha val="57999"/>
                  </a:srgbClr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656565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67" name="Line 51"/>
                <p:cNvSpPr/>
                <p:nvPr/>
              </p:nvSpPr>
              <p:spPr>
                <a:xfrm>
                  <a:off x="30" y="166"/>
                  <a:ext cx="67" cy="14"/>
                </a:xfrm>
                <a:prstGeom prst="line">
                  <a:avLst/>
                </a:prstGeom>
                <a:ln w="6350" cap="flat" cmpd="sng">
                  <a:solidFill>
                    <a:srgbClr val="777777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474747"/>
                  </a:prst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68" name="Freeform 52"/>
                <p:cNvSpPr/>
                <p:nvPr/>
              </p:nvSpPr>
              <p:spPr>
                <a:xfrm>
                  <a:off x="25" y="233"/>
                  <a:ext cx="80" cy="37"/>
                </a:xfrm>
                <a:custGeom>
                  <a:avLst/>
                  <a:gdLst>
                    <a:gd name="txL" fmla="*/ 0 w 351"/>
                    <a:gd name="txT" fmla="*/ 0 h 183"/>
                    <a:gd name="txR" fmla="*/ 351 w 351"/>
                    <a:gd name="txB" fmla="*/ 183 h 183"/>
                  </a:gdLst>
                  <a:ahLst/>
                  <a:cxnLst>
                    <a:cxn ang="0">
                      <a:pos x="0" y="17"/>
                    </a:cxn>
                    <a:cxn ang="0">
                      <a:pos x="0" y="0"/>
                    </a:cxn>
                    <a:cxn ang="0">
                      <a:pos x="80" y="19"/>
                    </a:cxn>
                    <a:cxn ang="0">
                      <a:pos x="80" y="37"/>
                    </a:cxn>
                    <a:cxn ang="0">
                      <a:pos x="0" y="17"/>
                    </a:cxn>
                  </a:cxnLst>
                  <a:rect l="txL" t="txT" r="txR" b="txB"/>
                  <a:pathLst>
                    <a:path w="351" h="183">
                      <a:moveTo>
                        <a:pt x="0" y="85"/>
                      </a:moveTo>
                      <a:lnTo>
                        <a:pt x="0" y="0"/>
                      </a:lnTo>
                      <a:lnTo>
                        <a:pt x="350" y="93"/>
                      </a:lnTo>
                      <a:lnTo>
                        <a:pt x="350" y="182"/>
                      </a:lnTo>
                      <a:lnTo>
                        <a:pt x="0" y="85"/>
                      </a:lnTo>
                    </a:path>
                  </a:pathLst>
                </a:custGeom>
                <a:solidFill>
                  <a:srgbClr val="B2B2B2">
                    <a:alpha val="57999"/>
                  </a:srgbClr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69" name="Freeform 53"/>
                <p:cNvSpPr/>
                <p:nvPr/>
              </p:nvSpPr>
              <p:spPr>
                <a:xfrm>
                  <a:off x="25" y="279"/>
                  <a:ext cx="80" cy="41"/>
                </a:xfrm>
                <a:custGeom>
                  <a:avLst/>
                  <a:gdLst>
                    <a:gd name="txL" fmla="*/ 0 w 351"/>
                    <a:gd name="txT" fmla="*/ 0 h 182"/>
                    <a:gd name="txR" fmla="*/ 351 w 351"/>
                    <a:gd name="txB" fmla="*/ 182 h 182"/>
                  </a:gdLst>
                  <a:ahLst/>
                  <a:cxnLst>
                    <a:cxn ang="0">
                      <a:pos x="0" y="19"/>
                    </a:cxn>
                    <a:cxn ang="0">
                      <a:pos x="0" y="0"/>
                    </a:cxn>
                    <a:cxn ang="0">
                      <a:pos x="80" y="21"/>
                    </a:cxn>
                    <a:cxn ang="0">
                      <a:pos x="80" y="41"/>
                    </a:cxn>
                    <a:cxn ang="0">
                      <a:pos x="0" y="19"/>
                    </a:cxn>
                  </a:cxnLst>
                  <a:rect l="txL" t="txT" r="txR" b="txB"/>
                  <a:pathLst>
                    <a:path w="351" h="182">
                      <a:moveTo>
                        <a:pt x="0" y="85"/>
                      </a:moveTo>
                      <a:lnTo>
                        <a:pt x="0" y="0"/>
                      </a:lnTo>
                      <a:lnTo>
                        <a:pt x="350" y="93"/>
                      </a:lnTo>
                      <a:lnTo>
                        <a:pt x="350" y="181"/>
                      </a:lnTo>
                      <a:lnTo>
                        <a:pt x="0" y="85"/>
                      </a:lnTo>
                    </a:path>
                  </a:pathLst>
                </a:custGeom>
                <a:solidFill>
                  <a:srgbClr val="B2B2B2">
                    <a:alpha val="57999"/>
                  </a:srgbClr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70" name="Freeform 54"/>
                <p:cNvSpPr/>
                <p:nvPr/>
              </p:nvSpPr>
              <p:spPr>
                <a:xfrm>
                  <a:off x="84" y="255"/>
                  <a:ext cx="12" cy="6"/>
                </a:xfrm>
                <a:custGeom>
                  <a:avLst/>
                  <a:gdLst>
                    <a:gd name="txL" fmla="*/ 0 w 54"/>
                    <a:gd name="txT" fmla="*/ 0 h 30"/>
                    <a:gd name="txR" fmla="*/ 54 w 54"/>
                    <a:gd name="txB" fmla="*/ 30 h 30"/>
                  </a:gdLst>
                  <a:ahLst/>
                  <a:cxnLst>
                    <a:cxn ang="0">
                      <a:pos x="0" y="14"/>
                    </a:cxn>
                    <a:cxn ang="0">
                      <a:pos x="0" y="0"/>
                    </a:cxn>
                    <a:cxn ang="0">
                      <a:pos x="53" y="15"/>
                    </a:cxn>
                    <a:cxn ang="0">
                      <a:pos x="53" y="29"/>
                    </a:cxn>
                    <a:cxn ang="0">
                      <a:pos x="0" y="14"/>
                    </a:cxn>
                  </a:cxnLst>
                  <a:rect l="txL" t="txT" r="txR" b="txB"/>
                  <a:pathLst>
                    <a:path w="54" h="30">
                      <a:moveTo>
                        <a:pt x="0" y="14"/>
                      </a:moveTo>
                      <a:lnTo>
                        <a:pt x="0" y="0"/>
                      </a:lnTo>
                      <a:lnTo>
                        <a:pt x="53" y="15"/>
                      </a:lnTo>
                      <a:lnTo>
                        <a:pt x="53" y="29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chemeClr val="accent2">
                    <a:alpha val="57999"/>
                  </a:schemeClr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1F1F5C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71" name="Freeform 55"/>
                <p:cNvSpPr/>
                <p:nvPr/>
              </p:nvSpPr>
              <p:spPr>
                <a:xfrm>
                  <a:off x="86" y="300"/>
                  <a:ext cx="12" cy="8"/>
                </a:xfrm>
                <a:custGeom>
                  <a:avLst/>
                  <a:gdLst>
                    <a:gd name="txL" fmla="*/ 0 w 54"/>
                    <a:gd name="txT" fmla="*/ 0 h 32"/>
                    <a:gd name="txR" fmla="*/ 54 w 54"/>
                    <a:gd name="txB" fmla="*/ 32 h 32"/>
                  </a:gdLst>
                  <a:ahLst/>
                  <a:cxnLst>
                    <a:cxn ang="0">
                      <a:pos x="0" y="15"/>
                    </a:cxn>
                    <a:cxn ang="0">
                      <a:pos x="0" y="0"/>
                    </a:cxn>
                    <a:cxn ang="0">
                      <a:pos x="53" y="16"/>
                    </a:cxn>
                    <a:cxn ang="0">
                      <a:pos x="53" y="31"/>
                    </a:cxn>
                    <a:cxn ang="0">
                      <a:pos x="0" y="15"/>
                    </a:cxn>
                  </a:cxnLst>
                  <a:rect l="txL" t="txT" r="txR" b="txB"/>
                  <a:pathLst>
                    <a:path w="54" h="32">
                      <a:moveTo>
                        <a:pt x="0" y="15"/>
                      </a:moveTo>
                      <a:lnTo>
                        <a:pt x="0" y="0"/>
                      </a:lnTo>
                      <a:lnTo>
                        <a:pt x="53" y="16"/>
                      </a:lnTo>
                      <a:lnTo>
                        <a:pt x="53" y="31"/>
                      </a:lnTo>
                      <a:lnTo>
                        <a:pt x="0" y="15"/>
                      </a:lnTo>
                    </a:path>
                  </a:pathLst>
                </a:custGeom>
                <a:solidFill>
                  <a:schemeClr val="accent2">
                    <a:alpha val="57999"/>
                  </a:schemeClr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1F1F5C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72" name="Freeform 56"/>
                <p:cNvSpPr/>
                <p:nvPr/>
              </p:nvSpPr>
              <p:spPr>
                <a:xfrm>
                  <a:off x="23" y="191"/>
                  <a:ext cx="82" cy="38"/>
                </a:xfrm>
                <a:custGeom>
                  <a:avLst/>
                  <a:gdLst>
                    <a:gd name="txL" fmla="*/ 0 w 351"/>
                    <a:gd name="txT" fmla="*/ 0 h 182"/>
                    <a:gd name="txR" fmla="*/ 351 w 351"/>
                    <a:gd name="txB" fmla="*/ 182 h 182"/>
                  </a:gdLst>
                  <a:ahLst/>
                  <a:cxnLst>
                    <a:cxn ang="0">
                      <a:pos x="0" y="18"/>
                    </a:cxn>
                    <a:cxn ang="0">
                      <a:pos x="0" y="0"/>
                    </a:cxn>
                    <a:cxn ang="0">
                      <a:pos x="82" y="19"/>
                    </a:cxn>
                    <a:cxn ang="0">
                      <a:pos x="82" y="38"/>
                    </a:cxn>
                    <a:cxn ang="0">
                      <a:pos x="0" y="18"/>
                    </a:cxn>
                  </a:cxnLst>
                  <a:rect l="txL" t="txT" r="txR" b="txB"/>
                  <a:pathLst>
                    <a:path w="351" h="182">
                      <a:moveTo>
                        <a:pt x="0" y="85"/>
                      </a:moveTo>
                      <a:lnTo>
                        <a:pt x="0" y="0"/>
                      </a:lnTo>
                      <a:lnTo>
                        <a:pt x="350" y="93"/>
                      </a:lnTo>
                      <a:lnTo>
                        <a:pt x="350" y="181"/>
                      </a:lnTo>
                      <a:lnTo>
                        <a:pt x="0" y="85"/>
                      </a:lnTo>
                    </a:path>
                  </a:pathLst>
                </a:custGeom>
                <a:solidFill>
                  <a:srgbClr val="B2B2B2">
                    <a:alpha val="57999"/>
                  </a:srgbClr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6B6B6B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73" name="Freeform 57"/>
                <p:cNvSpPr/>
                <p:nvPr/>
              </p:nvSpPr>
              <p:spPr>
                <a:xfrm>
                  <a:off x="83" y="212"/>
                  <a:ext cx="13" cy="7"/>
                </a:xfrm>
                <a:custGeom>
                  <a:avLst/>
                  <a:gdLst>
                    <a:gd name="txL" fmla="*/ 0 w 54"/>
                    <a:gd name="txT" fmla="*/ 0 h 30"/>
                    <a:gd name="txR" fmla="*/ 54 w 54"/>
                    <a:gd name="txB" fmla="*/ 30 h 30"/>
                  </a:gdLst>
                  <a:ahLst/>
                  <a:cxnLst>
                    <a:cxn ang="0">
                      <a:pos x="0" y="14"/>
                    </a:cxn>
                    <a:cxn ang="0">
                      <a:pos x="0" y="0"/>
                    </a:cxn>
                    <a:cxn ang="0">
                      <a:pos x="53" y="15"/>
                    </a:cxn>
                    <a:cxn ang="0">
                      <a:pos x="53" y="29"/>
                    </a:cxn>
                    <a:cxn ang="0">
                      <a:pos x="0" y="14"/>
                    </a:cxn>
                  </a:cxnLst>
                  <a:rect l="txL" t="txT" r="txR" b="txB"/>
                  <a:pathLst>
                    <a:path w="54" h="30">
                      <a:moveTo>
                        <a:pt x="0" y="14"/>
                      </a:moveTo>
                      <a:lnTo>
                        <a:pt x="0" y="0"/>
                      </a:lnTo>
                      <a:lnTo>
                        <a:pt x="53" y="15"/>
                      </a:lnTo>
                      <a:lnTo>
                        <a:pt x="53" y="29"/>
                      </a:lnTo>
                      <a:lnTo>
                        <a:pt x="0" y="14"/>
                      </a:lnTo>
                    </a:path>
                  </a:pathLst>
                </a:custGeom>
                <a:solidFill>
                  <a:schemeClr val="accent2">
                    <a:alpha val="57999"/>
                  </a:schemeClr>
                </a:solidFill>
                <a:ln w="9525">
                  <a:noFill/>
                  <a:miter/>
                </a:ln>
                <a:effectLst>
                  <a:prstShdw prst="shdw17" dist="17961" dir="2699999">
                    <a:srgbClr val="1F1F5C"/>
                  </a:prstShdw>
                </a:effectLst>
              </p:spPr>
              <p:txBody>
                <a:bodyPr/>
                <a:lstStyle/>
                <a:p>
                  <a:pPr lvl="0" eaLnBrk="1" hangingPunct="1"/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pic>
            <p:nvPicPr>
              <p:cNvPr id="9274" name="Picture 5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" y="300"/>
                <a:ext cx="316" cy="237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sp>
            <p:nvSpPr>
              <p:cNvPr id="9275" name="Text Box 59"/>
              <p:cNvSpPr txBox="1"/>
              <p:nvPr/>
            </p:nvSpPr>
            <p:spPr>
              <a:xfrm>
                <a:off x="10" y="572"/>
                <a:ext cx="625" cy="132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 lIns="90000" tIns="46800" rIns="90000" bIns="46800">
                <a:spAutoFit/>
              </a:bodyPr>
              <a:lstStyle/>
              <a:p>
                <a:pPr defTabSz="1370965" eaLnBrk="0" hangingPunct="0">
                  <a:spcBef>
                    <a:spcPct val="50000"/>
                  </a:spcBef>
                </a:pPr>
                <a:r>
                  <a:rPr lang="zh-CN" altLang="en-US" sz="1400" b="1" dirty="0">
                    <a:latin typeface="Helvetica" pitchFamily="2" charset="0"/>
                    <a:ea typeface="宋体" panose="02010600030101010101" pitchFamily="2" charset="-122"/>
                  </a:rPr>
                  <a:t>WEBSrv</a:t>
                </a:r>
              </a:p>
            </p:txBody>
          </p:sp>
        </p:grpSp>
        <p:sp>
          <p:nvSpPr>
            <p:cNvPr id="9276" name="Line 60"/>
            <p:cNvSpPr/>
            <p:nvPr/>
          </p:nvSpPr>
          <p:spPr>
            <a:xfrm flipV="1">
              <a:off x="6878" y="5400"/>
              <a:ext cx="4877" cy="0"/>
            </a:xfrm>
            <a:prstGeom prst="line">
              <a:avLst/>
            </a:prstGeom>
            <a:ln w="28575" cap="flat" cmpd="sng">
              <a:solidFill>
                <a:srgbClr val="009999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7" name="Text Box 61"/>
            <p:cNvSpPr txBox="1"/>
            <p:nvPr/>
          </p:nvSpPr>
          <p:spPr>
            <a:xfrm>
              <a:off x="3138" y="3321"/>
              <a:ext cx="7030" cy="58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prstShdw prst="shdw17" dist="17961" dir="2699999">
                <a:srgbClr val="7A7A99"/>
              </a:prstShdw>
            </a:effectLst>
          </p:spPr>
          <p:txBody>
            <a:bodyPr anchor="b">
              <a:spAutoFit/>
            </a:bodyPr>
            <a:lstStyle/>
            <a:p>
              <a:pPr lvl="0" eaLnBrk="1" hangingPunct="1">
                <a:spcBef>
                  <a:spcPct val="50000"/>
                </a:spcBef>
              </a:pPr>
              <a:r>
                <a:rPr lang="zh-CN" altLang="en-US" b="1" dirty="0">
                  <a:latin typeface="Arial" panose="020B0604020202020204" pitchFamily="34" charset="0"/>
                  <a:ea typeface="楷体_GB2312" pitchFamily="49" charset="-122"/>
                </a:rPr>
                <a:t>http://</a:t>
              </a:r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www.yunhedata.com</a:t>
              </a:r>
              <a:r>
                <a:rPr lang="zh-CN" altLang="en-US" b="1" dirty="0">
                  <a:latin typeface="Arial" panose="020B0604020202020204" pitchFamily="34" charset="0"/>
                  <a:ea typeface="楷体_GB2312" pitchFamily="49" charset="-122"/>
                </a:rPr>
                <a:t>/</a:t>
              </a:r>
            </a:p>
          </p:txBody>
        </p:sp>
        <p:sp>
          <p:nvSpPr>
            <p:cNvPr id="9278" name="Line 62"/>
            <p:cNvSpPr/>
            <p:nvPr/>
          </p:nvSpPr>
          <p:spPr>
            <a:xfrm flipH="1">
              <a:off x="6765" y="5628"/>
              <a:ext cx="4875" cy="0"/>
            </a:xfrm>
            <a:prstGeom prst="line">
              <a:avLst/>
            </a:prstGeom>
            <a:ln w="38100" cap="flat" cmpd="sng">
              <a:solidFill>
                <a:srgbClr val="009999"/>
              </a:solidFill>
              <a:prstDash val="solid"/>
              <a:headEnd type="none" w="med" len="med"/>
              <a:tailEnd type="triangle" w="med" len="med"/>
            </a:ln>
            <a:effectLst>
              <a:prstShdw prst="shdw17" dist="17961" dir="2699999">
                <a:srgbClr val="005C5C"/>
              </a:prst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9" name="Text Box 63"/>
            <p:cNvSpPr txBox="1"/>
            <p:nvPr/>
          </p:nvSpPr>
          <p:spPr>
            <a:xfrm>
              <a:off x="9940" y="4716"/>
              <a:ext cx="1135" cy="58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prstShdw prst="shdw17" dist="17961" dir="2699999">
                <a:srgbClr val="7A7A99"/>
              </a:prstShdw>
            </a:effectLst>
          </p:spPr>
          <p:txBody>
            <a:bodyPr anchor="b">
              <a:spAutoFit/>
            </a:bodyPr>
            <a:lstStyle/>
            <a:p>
              <a:pPr lvl="0"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009999"/>
                  </a:solidFill>
                  <a:latin typeface="Arial" panose="020B0604020202020204" pitchFamily="34" charset="0"/>
                  <a:ea typeface="楷体_GB2312" pitchFamily="49" charset="-122"/>
                </a:rPr>
                <a:t>请求</a:t>
              </a:r>
            </a:p>
          </p:txBody>
        </p:sp>
        <p:sp>
          <p:nvSpPr>
            <p:cNvPr id="9280" name="Text Box 64"/>
            <p:cNvSpPr txBox="1"/>
            <p:nvPr/>
          </p:nvSpPr>
          <p:spPr>
            <a:xfrm>
              <a:off x="7333" y="5963"/>
              <a:ext cx="1135" cy="58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prstShdw prst="shdw17" dist="17961" dir="2699999">
                <a:srgbClr val="7A7A99"/>
              </a:prstShdw>
            </a:effectLst>
          </p:spPr>
          <p:txBody>
            <a:bodyPr anchor="b">
              <a:spAutoFit/>
            </a:bodyPr>
            <a:lstStyle/>
            <a:p>
              <a:pPr lvl="0"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rgbClr val="009999"/>
                  </a:solidFill>
                  <a:latin typeface="Arial" panose="020B0604020202020204" pitchFamily="34" charset="0"/>
                  <a:ea typeface="楷体_GB2312" pitchFamily="49" charset="-122"/>
                </a:rPr>
                <a:t>响应</a:t>
              </a:r>
            </a:p>
          </p:txBody>
        </p:sp>
        <p:sp>
          <p:nvSpPr>
            <p:cNvPr id="9281" name="AutoShape 65"/>
            <p:cNvSpPr/>
            <p:nvPr/>
          </p:nvSpPr>
          <p:spPr>
            <a:xfrm>
              <a:off x="3818" y="6988"/>
              <a:ext cx="3742" cy="1135"/>
            </a:xfrm>
            <a:prstGeom prst="wedgeRoundRectCallout">
              <a:avLst>
                <a:gd name="adj1" fmla="val -3509"/>
                <a:gd name="adj2" fmla="val -81056"/>
                <a:gd name="adj3" fmla="val 16667"/>
              </a:avLst>
            </a:prstGeom>
            <a:solidFill>
              <a:srgbClr val="FFCC00"/>
            </a:solidFill>
            <a:ln w="9525">
              <a:noFill/>
              <a:miter/>
            </a:ln>
            <a:effectLst>
              <a:prstShdw prst="shdw17" dist="17961" dir="2699999">
                <a:srgbClr val="997A00"/>
              </a:prstShdw>
            </a:effectLst>
          </p:spPr>
          <p:txBody>
            <a:bodyPr anchor="b"/>
            <a:lstStyle/>
            <a:p>
              <a:pPr lvl="0" eaLnBrk="1" hangingPunct="1">
                <a:spcBef>
                  <a:spcPct val="50000"/>
                </a:spcBef>
              </a:pPr>
              <a:r>
                <a:rPr lang="zh-CN" altLang="en-US" b="1" dirty="0">
                  <a:latin typeface="Arial" panose="020B0604020202020204" pitchFamily="34" charset="0"/>
                  <a:ea typeface="楷体_GB2312" pitchFamily="49" charset="-122"/>
                </a:rPr>
                <a:t>客户端软件如：</a:t>
              </a:r>
              <a:br>
                <a:rPr lang="zh-CN" altLang="en-US" b="1" dirty="0">
                  <a:latin typeface="Arial" panose="020B0604020202020204" pitchFamily="34" charset="0"/>
                  <a:ea typeface="楷体_GB2312" pitchFamily="49" charset="-122"/>
                </a:rPr>
              </a:br>
              <a:r>
                <a:rPr lang="zh-CN" altLang="en-US" b="1" dirty="0">
                  <a:latin typeface="Arial" panose="020B0604020202020204" pitchFamily="34" charset="0"/>
                  <a:ea typeface="楷体_GB2312" pitchFamily="49" charset="-122"/>
                </a:rPr>
                <a:t>Internet Explorer</a:t>
              </a:r>
            </a:p>
          </p:txBody>
        </p:sp>
        <p:sp>
          <p:nvSpPr>
            <p:cNvPr id="9282" name="AutoShape 66"/>
            <p:cNvSpPr/>
            <p:nvPr/>
          </p:nvSpPr>
          <p:spPr>
            <a:xfrm>
              <a:off x="12240" y="2760"/>
              <a:ext cx="3858" cy="1280"/>
            </a:xfrm>
            <a:prstGeom prst="wedgeRoundRectCallout">
              <a:avLst>
                <a:gd name="adj1" fmla="val -43713"/>
                <a:gd name="adj2" fmla="val 97069"/>
                <a:gd name="adj3" fmla="val 16667"/>
              </a:avLst>
            </a:prstGeom>
            <a:solidFill>
              <a:srgbClr val="FFCC00"/>
            </a:solidFill>
            <a:ln w="9525">
              <a:noFill/>
              <a:miter/>
            </a:ln>
            <a:effectLst>
              <a:prstShdw prst="shdw17" dist="17961" dir="2699999">
                <a:srgbClr val="997A00"/>
              </a:prstShdw>
            </a:effectLst>
          </p:spPr>
          <p:txBody>
            <a:bodyPr anchor="b"/>
            <a:lstStyle/>
            <a:p>
              <a:pPr lvl="0" eaLnBrk="1" hangingPunct="1">
                <a:spcBef>
                  <a:spcPct val="50000"/>
                </a:spcBef>
              </a:pPr>
              <a:r>
                <a:rPr lang="zh-CN" altLang="en-US" b="1" dirty="0">
                  <a:latin typeface="Arial" panose="020B0604020202020204" pitchFamily="34" charset="0"/>
                  <a:ea typeface="楷体_GB2312" pitchFamily="49" charset="-122"/>
                </a:rPr>
                <a:t>服务器端软件如：</a:t>
              </a:r>
              <a:br>
                <a:rPr lang="zh-CN" altLang="en-US" b="1" dirty="0">
                  <a:latin typeface="Arial" panose="020B0604020202020204" pitchFamily="34" charset="0"/>
                  <a:ea typeface="楷体_GB2312" pitchFamily="49" charset="-122"/>
                </a:rPr>
              </a:br>
              <a:r>
                <a:rPr lang="zh-CN" altLang="en-US" b="1" dirty="0">
                  <a:latin typeface="Arial" panose="020B0604020202020204" pitchFamily="34" charset="0"/>
                  <a:ea typeface="楷体_GB2312" pitchFamily="49" charset="-122"/>
                </a:rPr>
                <a:t>Apache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URL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（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UniformResourceLocator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）统一资源定位符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8437" name="图片 18436" descr="360截图201504081051386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34" y="3867785"/>
            <a:ext cx="5373687" cy="704851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8438" name="上箭头 18437"/>
          <p:cNvSpPr/>
          <p:nvPr/>
        </p:nvSpPr>
        <p:spPr>
          <a:xfrm flipV="1">
            <a:off x="1936433" y="3229611"/>
            <a:ext cx="76200" cy="914400"/>
          </a:xfrm>
          <a:prstGeom prst="upArrow">
            <a:avLst>
              <a:gd name="adj1" fmla="val 50000"/>
              <a:gd name="adj2" fmla="val 30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39" name="花边圆形2 303"/>
          <p:cNvSpPr/>
          <p:nvPr/>
        </p:nvSpPr>
        <p:spPr>
          <a:xfrm>
            <a:off x="1668145" y="4118612"/>
            <a:ext cx="609600" cy="265113"/>
          </a:xfrm>
          <a:custGeom>
            <a:avLst/>
            <a:gdLst/>
            <a:ahLst/>
            <a:cxnLst>
              <a:cxn ang="0">
                <a:pos x="952500" y="77738"/>
              </a:cxn>
              <a:cxn ang="0">
                <a:pos x="77738" y="952500"/>
              </a:cxn>
              <a:cxn ang="0">
                <a:pos x="952500" y="1827262"/>
              </a:cxn>
              <a:cxn ang="0">
                <a:pos x="1827262" y="952500"/>
              </a:cxn>
              <a:cxn ang="0">
                <a:pos x="952500" y="77738"/>
              </a:cxn>
              <a:cxn ang="0">
                <a:pos x="867561" y="575"/>
              </a:cxn>
              <a:cxn ang="0">
                <a:pos x="952500" y="67743"/>
              </a:cxn>
              <a:cxn ang="0">
                <a:pos x="1037439" y="575"/>
              </a:cxn>
              <a:cxn ang="0">
                <a:pos x="1083913" y="32106"/>
              </a:cxn>
              <a:cxn ang="0">
                <a:pos x="1093040" y="65163"/>
              </a:cxn>
              <a:cxn ang="0">
                <a:pos x="1111936" y="36544"/>
              </a:cxn>
              <a:cxn ang="0">
                <a:pos x="1225904" y="111046"/>
              </a:cxn>
              <a:cxn ang="0">
                <a:pos x="1361898" y="117762"/>
              </a:cxn>
              <a:cxn ang="0">
                <a:pos x="1360458" y="149914"/>
              </a:cxn>
              <a:cxn ang="0">
                <a:pos x="1368450" y="141729"/>
              </a:cxn>
              <a:cxn ang="0">
                <a:pos x="1472547" y="236717"/>
              </a:cxn>
              <a:cxn ang="0">
                <a:pos x="1599809" y="285128"/>
              </a:cxn>
              <a:cxn ang="0">
                <a:pos x="1588504" y="315261"/>
              </a:cxn>
              <a:cxn ang="0">
                <a:pos x="1598635" y="309946"/>
              </a:cxn>
              <a:cxn ang="0">
                <a:pos x="1668283" y="432453"/>
              </a:cxn>
              <a:cxn ang="0">
                <a:pos x="1774357" y="517821"/>
              </a:cxn>
              <a:cxn ang="0">
                <a:pos x="1754293" y="542986"/>
              </a:cxn>
              <a:cxn ang="0">
                <a:pos x="1765571" y="541062"/>
              </a:cxn>
              <a:cxn ang="0">
                <a:pos x="1793954" y="679095"/>
              </a:cxn>
              <a:cxn ang="0">
                <a:pos x="1868456" y="793064"/>
              </a:cxn>
              <a:cxn ang="0">
                <a:pos x="1841598" y="810797"/>
              </a:cxn>
              <a:cxn ang="0">
                <a:pos x="1852918" y="812452"/>
              </a:cxn>
              <a:cxn ang="0">
                <a:pos x="1837257" y="952500"/>
              </a:cxn>
              <a:cxn ang="0">
                <a:pos x="1872894" y="1083913"/>
              </a:cxn>
              <a:cxn ang="0">
                <a:pos x="1839837" y="1093040"/>
              </a:cxn>
              <a:cxn ang="0">
                <a:pos x="1868455" y="1111936"/>
              </a:cxn>
              <a:cxn ang="0">
                <a:pos x="1793954" y="1225905"/>
              </a:cxn>
              <a:cxn ang="0">
                <a:pos x="1787238" y="1361898"/>
              </a:cxn>
              <a:cxn ang="0">
                <a:pos x="1755085" y="1360458"/>
              </a:cxn>
              <a:cxn ang="0">
                <a:pos x="1763271" y="1368451"/>
              </a:cxn>
              <a:cxn ang="0">
                <a:pos x="1668282" y="1472547"/>
              </a:cxn>
              <a:cxn ang="0">
                <a:pos x="1619872" y="1599810"/>
              </a:cxn>
              <a:cxn ang="0">
                <a:pos x="1589738" y="1588505"/>
              </a:cxn>
              <a:cxn ang="0">
                <a:pos x="1595053" y="1598635"/>
              </a:cxn>
              <a:cxn ang="0">
                <a:pos x="1472546" y="1668283"/>
              </a:cxn>
              <a:cxn ang="0">
                <a:pos x="1387178" y="1774357"/>
              </a:cxn>
              <a:cxn ang="0">
                <a:pos x="1362013" y="1754293"/>
              </a:cxn>
              <a:cxn ang="0">
                <a:pos x="1363937" y="1765571"/>
              </a:cxn>
              <a:cxn ang="0">
                <a:pos x="1225904" y="1793954"/>
              </a:cxn>
              <a:cxn ang="0">
                <a:pos x="1111936" y="1868456"/>
              </a:cxn>
              <a:cxn ang="0">
                <a:pos x="1094203" y="1841599"/>
              </a:cxn>
              <a:cxn ang="0">
                <a:pos x="1092548" y="1852918"/>
              </a:cxn>
              <a:cxn ang="0">
                <a:pos x="952499" y="1837257"/>
              </a:cxn>
              <a:cxn ang="0">
                <a:pos x="812451" y="1852918"/>
              </a:cxn>
              <a:cxn ang="0">
                <a:pos x="810797" y="1841598"/>
              </a:cxn>
              <a:cxn ang="0">
                <a:pos x="793063" y="1868456"/>
              </a:cxn>
              <a:cxn ang="0">
                <a:pos x="679094" y="1793954"/>
              </a:cxn>
              <a:cxn ang="0">
                <a:pos x="541061" y="1765571"/>
              </a:cxn>
              <a:cxn ang="0">
                <a:pos x="542985" y="1754293"/>
              </a:cxn>
              <a:cxn ang="0">
                <a:pos x="517820" y="1774357"/>
              </a:cxn>
              <a:cxn ang="0">
                <a:pos x="432452" y="1668282"/>
              </a:cxn>
              <a:cxn ang="0">
                <a:pos x="309945" y="1598635"/>
              </a:cxn>
              <a:cxn ang="0">
                <a:pos x="313897" y="1591101"/>
              </a:cxn>
              <a:cxn ang="0">
                <a:pos x="306364" y="1595054"/>
              </a:cxn>
              <a:cxn ang="0">
                <a:pos x="236715" y="1472547"/>
              </a:cxn>
              <a:cxn ang="0">
                <a:pos x="141727" y="1368451"/>
              </a:cxn>
              <a:cxn ang="0">
                <a:pos x="147815" y="1362506"/>
              </a:cxn>
              <a:cxn ang="0">
                <a:pos x="139427" y="1363937"/>
              </a:cxn>
              <a:cxn ang="0">
                <a:pos x="111045" y="1225904"/>
              </a:cxn>
              <a:cxn ang="0">
                <a:pos x="36543" y="1111936"/>
              </a:cxn>
              <a:cxn ang="0">
                <a:pos x="63401" y="1094203"/>
              </a:cxn>
              <a:cxn ang="0">
                <a:pos x="52082" y="1092548"/>
              </a:cxn>
              <a:cxn ang="0">
                <a:pos x="67742" y="952500"/>
              </a:cxn>
              <a:cxn ang="0">
                <a:pos x="52082" y="812452"/>
              </a:cxn>
              <a:cxn ang="0">
                <a:pos x="63401" y="810797"/>
              </a:cxn>
              <a:cxn ang="0">
                <a:pos x="36543" y="793063"/>
              </a:cxn>
              <a:cxn ang="0">
                <a:pos x="111045" y="679095"/>
              </a:cxn>
              <a:cxn ang="0">
                <a:pos x="139427" y="541062"/>
              </a:cxn>
              <a:cxn ang="0">
                <a:pos x="147815" y="542493"/>
              </a:cxn>
              <a:cxn ang="0">
                <a:pos x="141727" y="536549"/>
              </a:cxn>
              <a:cxn ang="0">
                <a:pos x="236716" y="432453"/>
              </a:cxn>
              <a:cxn ang="0">
                <a:pos x="306364" y="309946"/>
              </a:cxn>
              <a:cxn ang="0">
                <a:pos x="313898" y="313899"/>
              </a:cxn>
              <a:cxn ang="0">
                <a:pos x="309946" y="306365"/>
              </a:cxn>
              <a:cxn ang="0">
                <a:pos x="432453" y="236717"/>
              </a:cxn>
              <a:cxn ang="0">
                <a:pos x="536548" y="141728"/>
              </a:cxn>
              <a:cxn ang="0">
                <a:pos x="542493" y="147815"/>
              </a:cxn>
              <a:cxn ang="0">
                <a:pos x="541061" y="139429"/>
              </a:cxn>
              <a:cxn ang="0">
                <a:pos x="679095" y="111046"/>
              </a:cxn>
              <a:cxn ang="0">
                <a:pos x="793063" y="36544"/>
              </a:cxn>
              <a:cxn ang="0">
                <a:pos x="811116" y="63886"/>
              </a:cxn>
              <a:cxn ang="0">
                <a:pos x="811712" y="54872"/>
              </a:cxn>
              <a:cxn ang="0">
                <a:pos x="867561" y="575"/>
              </a:cxn>
            </a:cxnLst>
            <a:rect l="0" t="0" r="0" b="0"/>
            <a:pathLst>
              <a:path w="2587436" h="2587437">
                <a:moveTo>
                  <a:pt x="1293718" y="105586"/>
                </a:moveTo>
                <a:cubicBezTo>
                  <a:pt x="637531" y="105586"/>
                  <a:pt x="105586" y="637531"/>
                  <a:pt x="105586" y="1293718"/>
                </a:cubicBezTo>
                <a:cubicBezTo>
                  <a:pt x="105586" y="1949905"/>
                  <a:pt x="637531" y="2481850"/>
                  <a:pt x="1293718" y="2481850"/>
                </a:cubicBezTo>
                <a:cubicBezTo>
                  <a:pt x="1949905" y="2481850"/>
                  <a:pt x="2481850" y="1949905"/>
                  <a:pt x="2481850" y="1293718"/>
                </a:cubicBezTo>
                <a:cubicBezTo>
                  <a:pt x="2481850" y="637531"/>
                  <a:pt x="1949905" y="105586"/>
                  <a:pt x="1293718" y="105586"/>
                </a:cubicBezTo>
                <a:close/>
                <a:moveTo>
                  <a:pt x="1178351" y="781"/>
                </a:moveTo>
                <a:cubicBezTo>
                  <a:pt x="1220450" y="-5049"/>
                  <a:pt x="1268508" y="21422"/>
                  <a:pt x="1293718" y="92011"/>
                </a:cubicBezTo>
                <a:cubicBezTo>
                  <a:pt x="1318929" y="21422"/>
                  <a:pt x="1366986" y="-5049"/>
                  <a:pt x="1409085" y="781"/>
                </a:cubicBezTo>
                <a:cubicBezTo>
                  <a:pt x="1434345" y="4279"/>
                  <a:pt x="1457459" y="19405"/>
                  <a:pt x="1472207" y="43607"/>
                </a:cubicBezTo>
                <a:lnTo>
                  <a:pt x="1484604" y="88506"/>
                </a:lnTo>
                <a:lnTo>
                  <a:pt x="1510269" y="49635"/>
                </a:lnTo>
                <a:cubicBezTo>
                  <a:pt x="1567616" y="408"/>
                  <a:pt x="1661604" y="30947"/>
                  <a:pt x="1665065" y="150827"/>
                </a:cubicBezTo>
                <a:cubicBezTo>
                  <a:pt x="1738329" y="55877"/>
                  <a:pt x="1832316" y="86415"/>
                  <a:pt x="1849776" y="159948"/>
                </a:cubicBezTo>
                <a:lnTo>
                  <a:pt x="1847820" y="203618"/>
                </a:lnTo>
                <a:lnTo>
                  <a:pt x="1858676" y="192501"/>
                </a:lnTo>
                <a:cubicBezTo>
                  <a:pt x="1932101" y="134716"/>
                  <a:pt x="2038035" y="192050"/>
                  <a:pt x="2000063" y="321517"/>
                </a:cubicBezTo>
                <a:cubicBezTo>
                  <a:pt x="2099082" y="253854"/>
                  <a:pt x="2179033" y="311942"/>
                  <a:pt x="2172915" y="387271"/>
                </a:cubicBezTo>
                <a:lnTo>
                  <a:pt x="2157560" y="428199"/>
                </a:lnTo>
                <a:lnTo>
                  <a:pt x="2171320" y="420980"/>
                </a:lnTo>
                <a:cubicBezTo>
                  <a:pt x="2259007" y="388713"/>
                  <a:pt x="2342040" y="475977"/>
                  <a:pt x="2265919" y="587373"/>
                </a:cubicBezTo>
                <a:cubicBezTo>
                  <a:pt x="2381000" y="553620"/>
                  <a:pt x="2439088" y="633571"/>
                  <a:pt x="2409992" y="703323"/>
                </a:cubicBezTo>
                <a:lnTo>
                  <a:pt x="2382741" y="737503"/>
                </a:lnTo>
                <a:lnTo>
                  <a:pt x="2398059" y="734889"/>
                </a:lnTo>
                <a:cubicBezTo>
                  <a:pt x="2491425" y="731298"/>
                  <a:pt x="2543428" y="839949"/>
                  <a:pt x="2436609" y="922371"/>
                </a:cubicBezTo>
                <a:cubicBezTo>
                  <a:pt x="2556489" y="925832"/>
                  <a:pt x="2587027" y="1019820"/>
                  <a:pt x="2537801" y="1077167"/>
                </a:cubicBezTo>
                <a:lnTo>
                  <a:pt x="2501321" y="1101253"/>
                </a:lnTo>
                <a:lnTo>
                  <a:pt x="2516697" y="1103501"/>
                </a:lnTo>
                <a:cubicBezTo>
                  <a:pt x="2606603" y="1128937"/>
                  <a:pt x="2622486" y="1248340"/>
                  <a:pt x="2495425" y="1293719"/>
                </a:cubicBezTo>
                <a:cubicBezTo>
                  <a:pt x="2608368" y="1334056"/>
                  <a:pt x="2608368" y="1432880"/>
                  <a:pt x="2543829" y="1472208"/>
                </a:cubicBezTo>
                <a:lnTo>
                  <a:pt x="2498930" y="1484605"/>
                </a:lnTo>
                <a:lnTo>
                  <a:pt x="2537800" y="1510270"/>
                </a:lnTo>
                <a:cubicBezTo>
                  <a:pt x="2587027" y="1567617"/>
                  <a:pt x="2556488" y="1661605"/>
                  <a:pt x="2436609" y="1665066"/>
                </a:cubicBezTo>
                <a:cubicBezTo>
                  <a:pt x="2531559" y="1738330"/>
                  <a:pt x="2501021" y="1832318"/>
                  <a:pt x="2427488" y="1849777"/>
                </a:cubicBezTo>
                <a:lnTo>
                  <a:pt x="2383816" y="1847821"/>
                </a:lnTo>
                <a:lnTo>
                  <a:pt x="2394935" y="1858678"/>
                </a:lnTo>
                <a:cubicBezTo>
                  <a:pt x="2452719" y="1932103"/>
                  <a:pt x="2395386" y="2038037"/>
                  <a:pt x="2265918" y="2000065"/>
                </a:cubicBezTo>
                <a:cubicBezTo>
                  <a:pt x="2333581" y="2099084"/>
                  <a:pt x="2275494" y="2179035"/>
                  <a:pt x="2200165" y="2172917"/>
                </a:cubicBezTo>
                <a:lnTo>
                  <a:pt x="2159237" y="2157562"/>
                </a:lnTo>
                <a:lnTo>
                  <a:pt x="2166455" y="2171321"/>
                </a:lnTo>
                <a:cubicBezTo>
                  <a:pt x="2198722" y="2259008"/>
                  <a:pt x="2111459" y="2342041"/>
                  <a:pt x="2000062" y="2265920"/>
                </a:cubicBezTo>
                <a:cubicBezTo>
                  <a:pt x="2033815" y="2381001"/>
                  <a:pt x="1953865" y="2439089"/>
                  <a:pt x="1884113" y="2409993"/>
                </a:cubicBezTo>
                <a:lnTo>
                  <a:pt x="1849933" y="2382742"/>
                </a:lnTo>
                <a:lnTo>
                  <a:pt x="1852546" y="2398060"/>
                </a:lnTo>
                <a:cubicBezTo>
                  <a:pt x="1856137" y="2491426"/>
                  <a:pt x="1747486" y="2543429"/>
                  <a:pt x="1665064" y="2436610"/>
                </a:cubicBezTo>
                <a:cubicBezTo>
                  <a:pt x="1661603" y="2556490"/>
                  <a:pt x="1567616" y="2587028"/>
                  <a:pt x="1510269" y="2537802"/>
                </a:cubicBezTo>
                <a:lnTo>
                  <a:pt x="1486184" y="2501323"/>
                </a:lnTo>
                <a:lnTo>
                  <a:pt x="1483936" y="2516698"/>
                </a:lnTo>
                <a:cubicBezTo>
                  <a:pt x="1458499" y="2606604"/>
                  <a:pt x="1339096" y="2622487"/>
                  <a:pt x="1293717" y="2495426"/>
                </a:cubicBezTo>
                <a:cubicBezTo>
                  <a:pt x="1248339" y="2622487"/>
                  <a:pt x="1128936" y="2606604"/>
                  <a:pt x="1103499" y="2516698"/>
                </a:cubicBezTo>
                <a:lnTo>
                  <a:pt x="1101252" y="2501322"/>
                </a:lnTo>
                <a:lnTo>
                  <a:pt x="1077165" y="2537801"/>
                </a:lnTo>
                <a:cubicBezTo>
                  <a:pt x="1019818" y="2587028"/>
                  <a:pt x="925830" y="2556489"/>
                  <a:pt x="922369" y="2436610"/>
                </a:cubicBezTo>
                <a:cubicBezTo>
                  <a:pt x="839947" y="2543429"/>
                  <a:pt x="731297" y="2491426"/>
                  <a:pt x="734888" y="2398060"/>
                </a:cubicBezTo>
                <a:lnTo>
                  <a:pt x="737501" y="2382741"/>
                </a:lnTo>
                <a:lnTo>
                  <a:pt x="703321" y="2409993"/>
                </a:lnTo>
                <a:cubicBezTo>
                  <a:pt x="633569" y="2439089"/>
                  <a:pt x="553618" y="2381001"/>
                  <a:pt x="587371" y="2265919"/>
                </a:cubicBezTo>
                <a:cubicBezTo>
                  <a:pt x="475975" y="2342040"/>
                  <a:pt x="388712" y="2259008"/>
                  <a:pt x="420978" y="2171321"/>
                </a:cubicBezTo>
                <a:lnTo>
                  <a:pt x="426346" y="2161089"/>
                </a:lnTo>
                <a:lnTo>
                  <a:pt x="416114" y="2166457"/>
                </a:lnTo>
                <a:cubicBezTo>
                  <a:pt x="328427" y="2198724"/>
                  <a:pt x="245394" y="2111461"/>
                  <a:pt x="321515" y="2000064"/>
                </a:cubicBezTo>
                <a:cubicBezTo>
                  <a:pt x="192048" y="2038036"/>
                  <a:pt x="134715" y="1932102"/>
                  <a:pt x="192499" y="1858678"/>
                </a:cubicBezTo>
                <a:lnTo>
                  <a:pt x="200768" y="1850603"/>
                </a:lnTo>
                <a:lnTo>
                  <a:pt x="189375" y="1852547"/>
                </a:lnTo>
                <a:cubicBezTo>
                  <a:pt x="96009" y="1856138"/>
                  <a:pt x="44006" y="1747487"/>
                  <a:pt x="150825" y="1665065"/>
                </a:cubicBezTo>
                <a:cubicBezTo>
                  <a:pt x="30946" y="1661604"/>
                  <a:pt x="407" y="1567617"/>
                  <a:pt x="49634" y="1510270"/>
                </a:cubicBezTo>
                <a:lnTo>
                  <a:pt x="86113" y="1486184"/>
                </a:lnTo>
                <a:lnTo>
                  <a:pt x="70739" y="1483937"/>
                </a:lnTo>
                <a:cubicBezTo>
                  <a:pt x="-19168" y="1458500"/>
                  <a:pt x="-35050" y="1339097"/>
                  <a:pt x="92010" y="1293718"/>
                </a:cubicBezTo>
                <a:cubicBezTo>
                  <a:pt x="-35050" y="1248340"/>
                  <a:pt x="-19168" y="1128937"/>
                  <a:pt x="70739" y="1103500"/>
                </a:cubicBezTo>
                <a:lnTo>
                  <a:pt x="86114" y="1101253"/>
                </a:lnTo>
                <a:lnTo>
                  <a:pt x="49634" y="1077166"/>
                </a:lnTo>
                <a:cubicBezTo>
                  <a:pt x="407" y="1019820"/>
                  <a:pt x="30946" y="925832"/>
                  <a:pt x="150825" y="922370"/>
                </a:cubicBezTo>
                <a:cubicBezTo>
                  <a:pt x="44006" y="839949"/>
                  <a:pt x="96009" y="731298"/>
                  <a:pt x="189375" y="734889"/>
                </a:cubicBezTo>
                <a:lnTo>
                  <a:pt x="200767" y="736833"/>
                </a:lnTo>
                <a:lnTo>
                  <a:pt x="192499" y="728759"/>
                </a:lnTo>
                <a:cubicBezTo>
                  <a:pt x="134715" y="655335"/>
                  <a:pt x="192049" y="549401"/>
                  <a:pt x="321516" y="587372"/>
                </a:cubicBezTo>
                <a:cubicBezTo>
                  <a:pt x="245395" y="475976"/>
                  <a:pt x="328427" y="388713"/>
                  <a:pt x="416114" y="420980"/>
                </a:cubicBezTo>
                <a:lnTo>
                  <a:pt x="426347" y="426349"/>
                </a:lnTo>
                <a:lnTo>
                  <a:pt x="420979" y="416115"/>
                </a:lnTo>
                <a:cubicBezTo>
                  <a:pt x="388712" y="328428"/>
                  <a:pt x="475975" y="245396"/>
                  <a:pt x="587372" y="321517"/>
                </a:cubicBezTo>
                <a:cubicBezTo>
                  <a:pt x="549400" y="192050"/>
                  <a:pt x="655334" y="134716"/>
                  <a:pt x="728758" y="192500"/>
                </a:cubicBezTo>
                <a:lnTo>
                  <a:pt x="736832" y="200768"/>
                </a:lnTo>
                <a:lnTo>
                  <a:pt x="734888" y="189377"/>
                </a:lnTo>
                <a:cubicBezTo>
                  <a:pt x="731297" y="96010"/>
                  <a:pt x="839948" y="44008"/>
                  <a:pt x="922370" y="150826"/>
                </a:cubicBezTo>
                <a:cubicBezTo>
                  <a:pt x="925831" y="30947"/>
                  <a:pt x="1019818" y="408"/>
                  <a:pt x="1077165" y="49635"/>
                </a:cubicBezTo>
                <a:lnTo>
                  <a:pt x="1101686" y="86772"/>
                </a:lnTo>
                <a:lnTo>
                  <a:pt x="1102495" y="74529"/>
                </a:lnTo>
                <a:cubicBezTo>
                  <a:pt x="1112942" y="32385"/>
                  <a:pt x="1143619" y="5591"/>
                  <a:pt x="1178351" y="78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40" name="花边圆形2 304"/>
          <p:cNvSpPr/>
          <p:nvPr/>
        </p:nvSpPr>
        <p:spPr>
          <a:xfrm>
            <a:off x="2277746" y="4118612"/>
            <a:ext cx="1428751" cy="265113"/>
          </a:xfrm>
          <a:custGeom>
            <a:avLst/>
            <a:gdLst/>
            <a:ahLst/>
            <a:cxnLst>
              <a:cxn ang="0">
                <a:pos x="952500" y="77738"/>
              </a:cxn>
              <a:cxn ang="0">
                <a:pos x="77738" y="952500"/>
              </a:cxn>
              <a:cxn ang="0">
                <a:pos x="952500" y="1827262"/>
              </a:cxn>
              <a:cxn ang="0">
                <a:pos x="1827262" y="952500"/>
              </a:cxn>
              <a:cxn ang="0">
                <a:pos x="952500" y="77738"/>
              </a:cxn>
              <a:cxn ang="0">
                <a:pos x="867561" y="575"/>
              </a:cxn>
              <a:cxn ang="0">
                <a:pos x="952500" y="67743"/>
              </a:cxn>
              <a:cxn ang="0">
                <a:pos x="1037439" y="575"/>
              </a:cxn>
              <a:cxn ang="0">
                <a:pos x="1083913" y="32106"/>
              </a:cxn>
              <a:cxn ang="0">
                <a:pos x="1093040" y="65163"/>
              </a:cxn>
              <a:cxn ang="0">
                <a:pos x="1111936" y="36544"/>
              </a:cxn>
              <a:cxn ang="0">
                <a:pos x="1225904" y="111046"/>
              </a:cxn>
              <a:cxn ang="0">
                <a:pos x="1361898" y="117762"/>
              </a:cxn>
              <a:cxn ang="0">
                <a:pos x="1360458" y="149914"/>
              </a:cxn>
              <a:cxn ang="0">
                <a:pos x="1368450" y="141729"/>
              </a:cxn>
              <a:cxn ang="0">
                <a:pos x="1472547" y="236717"/>
              </a:cxn>
              <a:cxn ang="0">
                <a:pos x="1599809" y="285128"/>
              </a:cxn>
              <a:cxn ang="0">
                <a:pos x="1588504" y="315261"/>
              </a:cxn>
              <a:cxn ang="0">
                <a:pos x="1598635" y="309946"/>
              </a:cxn>
              <a:cxn ang="0">
                <a:pos x="1668283" y="432453"/>
              </a:cxn>
              <a:cxn ang="0">
                <a:pos x="1774357" y="517821"/>
              </a:cxn>
              <a:cxn ang="0">
                <a:pos x="1754293" y="542986"/>
              </a:cxn>
              <a:cxn ang="0">
                <a:pos x="1765571" y="541062"/>
              </a:cxn>
              <a:cxn ang="0">
                <a:pos x="1793954" y="679095"/>
              </a:cxn>
              <a:cxn ang="0">
                <a:pos x="1868456" y="793064"/>
              </a:cxn>
              <a:cxn ang="0">
                <a:pos x="1841598" y="810797"/>
              </a:cxn>
              <a:cxn ang="0">
                <a:pos x="1852918" y="812452"/>
              </a:cxn>
              <a:cxn ang="0">
                <a:pos x="1837257" y="952500"/>
              </a:cxn>
              <a:cxn ang="0">
                <a:pos x="1872894" y="1083913"/>
              </a:cxn>
              <a:cxn ang="0">
                <a:pos x="1839837" y="1093040"/>
              </a:cxn>
              <a:cxn ang="0">
                <a:pos x="1868455" y="1111936"/>
              </a:cxn>
              <a:cxn ang="0">
                <a:pos x="1793954" y="1225905"/>
              </a:cxn>
              <a:cxn ang="0">
                <a:pos x="1787238" y="1361898"/>
              </a:cxn>
              <a:cxn ang="0">
                <a:pos x="1755085" y="1360458"/>
              </a:cxn>
              <a:cxn ang="0">
                <a:pos x="1763271" y="1368451"/>
              </a:cxn>
              <a:cxn ang="0">
                <a:pos x="1668282" y="1472547"/>
              </a:cxn>
              <a:cxn ang="0">
                <a:pos x="1619872" y="1599810"/>
              </a:cxn>
              <a:cxn ang="0">
                <a:pos x="1589738" y="1588505"/>
              </a:cxn>
              <a:cxn ang="0">
                <a:pos x="1595053" y="1598635"/>
              </a:cxn>
              <a:cxn ang="0">
                <a:pos x="1472546" y="1668283"/>
              </a:cxn>
              <a:cxn ang="0">
                <a:pos x="1387178" y="1774357"/>
              </a:cxn>
              <a:cxn ang="0">
                <a:pos x="1362013" y="1754293"/>
              </a:cxn>
              <a:cxn ang="0">
                <a:pos x="1363937" y="1765571"/>
              </a:cxn>
              <a:cxn ang="0">
                <a:pos x="1225904" y="1793954"/>
              </a:cxn>
              <a:cxn ang="0">
                <a:pos x="1111936" y="1868456"/>
              </a:cxn>
              <a:cxn ang="0">
                <a:pos x="1094203" y="1841599"/>
              </a:cxn>
              <a:cxn ang="0">
                <a:pos x="1092548" y="1852918"/>
              </a:cxn>
              <a:cxn ang="0">
                <a:pos x="952499" y="1837257"/>
              </a:cxn>
              <a:cxn ang="0">
                <a:pos x="812451" y="1852918"/>
              </a:cxn>
              <a:cxn ang="0">
                <a:pos x="810797" y="1841598"/>
              </a:cxn>
              <a:cxn ang="0">
                <a:pos x="793063" y="1868456"/>
              </a:cxn>
              <a:cxn ang="0">
                <a:pos x="679094" y="1793954"/>
              </a:cxn>
              <a:cxn ang="0">
                <a:pos x="541061" y="1765571"/>
              </a:cxn>
              <a:cxn ang="0">
                <a:pos x="542985" y="1754293"/>
              </a:cxn>
              <a:cxn ang="0">
                <a:pos x="517820" y="1774357"/>
              </a:cxn>
              <a:cxn ang="0">
                <a:pos x="432452" y="1668282"/>
              </a:cxn>
              <a:cxn ang="0">
                <a:pos x="309945" y="1598635"/>
              </a:cxn>
              <a:cxn ang="0">
                <a:pos x="313897" y="1591101"/>
              </a:cxn>
              <a:cxn ang="0">
                <a:pos x="306364" y="1595054"/>
              </a:cxn>
              <a:cxn ang="0">
                <a:pos x="236715" y="1472547"/>
              </a:cxn>
              <a:cxn ang="0">
                <a:pos x="141727" y="1368451"/>
              </a:cxn>
              <a:cxn ang="0">
                <a:pos x="147815" y="1362506"/>
              </a:cxn>
              <a:cxn ang="0">
                <a:pos x="139427" y="1363937"/>
              </a:cxn>
              <a:cxn ang="0">
                <a:pos x="111045" y="1225904"/>
              </a:cxn>
              <a:cxn ang="0">
                <a:pos x="36543" y="1111936"/>
              </a:cxn>
              <a:cxn ang="0">
                <a:pos x="63401" y="1094203"/>
              </a:cxn>
              <a:cxn ang="0">
                <a:pos x="52082" y="1092548"/>
              </a:cxn>
              <a:cxn ang="0">
                <a:pos x="67742" y="952500"/>
              </a:cxn>
              <a:cxn ang="0">
                <a:pos x="52082" y="812452"/>
              </a:cxn>
              <a:cxn ang="0">
                <a:pos x="63401" y="810797"/>
              </a:cxn>
              <a:cxn ang="0">
                <a:pos x="36543" y="793063"/>
              </a:cxn>
              <a:cxn ang="0">
                <a:pos x="111045" y="679095"/>
              </a:cxn>
              <a:cxn ang="0">
                <a:pos x="139427" y="541062"/>
              </a:cxn>
              <a:cxn ang="0">
                <a:pos x="147815" y="542493"/>
              </a:cxn>
              <a:cxn ang="0">
                <a:pos x="141727" y="536549"/>
              </a:cxn>
              <a:cxn ang="0">
                <a:pos x="236716" y="432453"/>
              </a:cxn>
              <a:cxn ang="0">
                <a:pos x="306364" y="309946"/>
              </a:cxn>
              <a:cxn ang="0">
                <a:pos x="313898" y="313899"/>
              </a:cxn>
              <a:cxn ang="0">
                <a:pos x="309946" y="306365"/>
              </a:cxn>
              <a:cxn ang="0">
                <a:pos x="432453" y="236717"/>
              </a:cxn>
              <a:cxn ang="0">
                <a:pos x="536548" y="141728"/>
              </a:cxn>
              <a:cxn ang="0">
                <a:pos x="542493" y="147815"/>
              </a:cxn>
              <a:cxn ang="0">
                <a:pos x="541061" y="139429"/>
              </a:cxn>
              <a:cxn ang="0">
                <a:pos x="679095" y="111046"/>
              </a:cxn>
              <a:cxn ang="0">
                <a:pos x="793063" y="36544"/>
              </a:cxn>
              <a:cxn ang="0">
                <a:pos x="811116" y="63886"/>
              </a:cxn>
              <a:cxn ang="0">
                <a:pos x="811712" y="54872"/>
              </a:cxn>
              <a:cxn ang="0">
                <a:pos x="867561" y="575"/>
              </a:cxn>
            </a:cxnLst>
            <a:rect l="0" t="0" r="0" b="0"/>
            <a:pathLst>
              <a:path w="2587436" h="2587437">
                <a:moveTo>
                  <a:pt x="1293718" y="105586"/>
                </a:moveTo>
                <a:cubicBezTo>
                  <a:pt x="637531" y="105586"/>
                  <a:pt x="105586" y="637531"/>
                  <a:pt x="105586" y="1293718"/>
                </a:cubicBezTo>
                <a:cubicBezTo>
                  <a:pt x="105586" y="1949905"/>
                  <a:pt x="637531" y="2481850"/>
                  <a:pt x="1293718" y="2481850"/>
                </a:cubicBezTo>
                <a:cubicBezTo>
                  <a:pt x="1949905" y="2481850"/>
                  <a:pt x="2481850" y="1949905"/>
                  <a:pt x="2481850" y="1293718"/>
                </a:cubicBezTo>
                <a:cubicBezTo>
                  <a:pt x="2481850" y="637531"/>
                  <a:pt x="1949905" y="105586"/>
                  <a:pt x="1293718" y="105586"/>
                </a:cubicBezTo>
                <a:close/>
                <a:moveTo>
                  <a:pt x="1178351" y="781"/>
                </a:moveTo>
                <a:cubicBezTo>
                  <a:pt x="1220450" y="-5049"/>
                  <a:pt x="1268508" y="21422"/>
                  <a:pt x="1293718" y="92011"/>
                </a:cubicBezTo>
                <a:cubicBezTo>
                  <a:pt x="1318929" y="21422"/>
                  <a:pt x="1366986" y="-5049"/>
                  <a:pt x="1409085" y="781"/>
                </a:cubicBezTo>
                <a:cubicBezTo>
                  <a:pt x="1434345" y="4279"/>
                  <a:pt x="1457459" y="19405"/>
                  <a:pt x="1472207" y="43607"/>
                </a:cubicBezTo>
                <a:lnTo>
                  <a:pt x="1484604" y="88506"/>
                </a:lnTo>
                <a:lnTo>
                  <a:pt x="1510269" y="49635"/>
                </a:lnTo>
                <a:cubicBezTo>
                  <a:pt x="1567616" y="408"/>
                  <a:pt x="1661604" y="30947"/>
                  <a:pt x="1665065" y="150827"/>
                </a:cubicBezTo>
                <a:cubicBezTo>
                  <a:pt x="1738329" y="55877"/>
                  <a:pt x="1832316" y="86415"/>
                  <a:pt x="1849776" y="159948"/>
                </a:cubicBezTo>
                <a:lnTo>
                  <a:pt x="1847820" y="203618"/>
                </a:lnTo>
                <a:lnTo>
                  <a:pt x="1858676" y="192501"/>
                </a:lnTo>
                <a:cubicBezTo>
                  <a:pt x="1932101" y="134716"/>
                  <a:pt x="2038035" y="192050"/>
                  <a:pt x="2000063" y="321517"/>
                </a:cubicBezTo>
                <a:cubicBezTo>
                  <a:pt x="2099082" y="253854"/>
                  <a:pt x="2179033" y="311942"/>
                  <a:pt x="2172915" y="387271"/>
                </a:cubicBezTo>
                <a:lnTo>
                  <a:pt x="2157560" y="428199"/>
                </a:lnTo>
                <a:lnTo>
                  <a:pt x="2171320" y="420980"/>
                </a:lnTo>
                <a:cubicBezTo>
                  <a:pt x="2259007" y="388713"/>
                  <a:pt x="2342040" y="475977"/>
                  <a:pt x="2265919" y="587373"/>
                </a:cubicBezTo>
                <a:cubicBezTo>
                  <a:pt x="2381000" y="553620"/>
                  <a:pt x="2439088" y="633571"/>
                  <a:pt x="2409992" y="703323"/>
                </a:cubicBezTo>
                <a:lnTo>
                  <a:pt x="2382741" y="737503"/>
                </a:lnTo>
                <a:lnTo>
                  <a:pt x="2398059" y="734889"/>
                </a:lnTo>
                <a:cubicBezTo>
                  <a:pt x="2491425" y="731298"/>
                  <a:pt x="2543428" y="839949"/>
                  <a:pt x="2436609" y="922371"/>
                </a:cubicBezTo>
                <a:cubicBezTo>
                  <a:pt x="2556489" y="925832"/>
                  <a:pt x="2587027" y="1019820"/>
                  <a:pt x="2537801" y="1077167"/>
                </a:cubicBezTo>
                <a:lnTo>
                  <a:pt x="2501321" y="1101253"/>
                </a:lnTo>
                <a:lnTo>
                  <a:pt x="2516697" y="1103501"/>
                </a:lnTo>
                <a:cubicBezTo>
                  <a:pt x="2606603" y="1128937"/>
                  <a:pt x="2622486" y="1248340"/>
                  <a:pt x="2495425" y="1293719"/>
                </a:cubicBezTo>
                <a:cubicBezTo>
                  <a:pt x="2608368" y="1334056"/>
                  <a:pt x="2608368" y="1432880"/>
                  <a:pt x="2543829" y="1472208"/>
                </a:cubicBezTo>
                <a:lnTo>
                  <a:pt x="2498930" y="1484605"/>
                </a:lnTo>
                <a:lnTo>
                  <a:pt x="2537800" y="1510270"/>
                </a:lnTo>
                <a:cubicBezTo>
                  <a:pt x="2587027" y="1567617"/>
                  <a:pt x="2556488" y="1661605"/>
                  <a:pt x="2436609" y="1665066"/>
                </a:cubicBezTo>
                <a:cubicBezTo>
                  <a:pt x="2531559" y="1738330"/>
                  <a:pt x="2501021" y="1832318"/>
                  <a:pt x="2427488" y="1849777"/>
                </a:cubicBezTo>
                <a:lnTo>
                  <a:pt x="2383816" y="1847821"/>
                </a:lnTo>
                <a:lnTo>
                  <a:pt x="2394935" y="1858678"/>
                </a:lnTo>
                <a:cubicBezTo>
                  <a:pt x="2452719" y="1932103"/>
                  <a:pt x="2395386" y="2038037"/>
                  <a:pt x="2265918" y="2000065"/>
                </a:cubicBezTo>
                <a:cubicBezTo>
                  <a:pt x="2333581" y="2099084"/>
                  <a:pt x="2275494" y="2179035"/>
                  <a:pt x="2200165" y="2172917"/>
                </a:cubicBezTo>
                <a:lnTo>
                  <a:pt x="2159237" y="2157562"/>
                </a:lnTo>
                <a:lnTo>
                  <a:pt x="2166455" y="2171321"/>
                </a:lnTo>
                <a:cubicBezTo>
                  <a:pt x="2198722" y="2259008"/>
                  <a:pt x="2111459" y="2342041"/>
                  <a:pt x="2000062" y="2265920"/>
                </a:cubicBezTo>
                <a:cubicBezTo>
                  <a:pt x="2033815" y="2381001"/>
                  <a:pt x="1953865" y="2439089"/>
                  <a:pt x="1884113" y="2409993"/>
                </a:cubicBezTo>
                <a:lnTo>
                  <a:pt x="1849933" y="2382742"/>
                </a:lnTo>
                <a:lnTo>
                  <a:pt x="1852546" y="2398060"/>
                </a:lnTo>
                <a:cubicBezTo>
                  <a:pt x="1856137" y="2491426"/>
                  <a:pt x="1747486" y="2543429"/>
                  <a:pt x="1665064" y="2436610"/>
                </a:cubicBezTo>
                <a:cubicBezTo>
                  <a:pt x="1661603" y="2556490"/>
                  <a:pt x="1567616" y="2587028"/>
                  <a:pt x="1510269" y="2537802"/>
                </a:cubicBezTo>
                <a:lnTo>
                  <a:pt x="1486184" y="2501323"/>
                </a:lnTo>
                <a:lnTo>
                  <a:pt x="1483936" y="2516698"/>
                </a:lnTo>
                <a:cubicBezTo>
                  <a:pt x="1458499" y="2606604"/>
                  <a:pt x="1339096" y="2622487"/>
                  <a:pt x="1293717" y="2495426"/>
                </a:cubicBezTo>
                <a:cubicBezTo>
                  <a:pt x="1248339" y="2622487"/>
                  <a:pt x="1128936" y="2606604"/>
                  <a:pt x="1103499" y="2516698"/>
                </a:cubicBezTo>
                <a:lnTo>
                  <a:pt x="1101252" y="2501322"/>
                </a:lnTo>
                <a:lnTo>
                  <a:pt x="1077165" y="2537801"/>
                </a:lnTo>
                <a:cubicBezTo>
                  <a:pt x="1019818" y="2587028"/>
                  <a:pt x="925830" y="2556489"/>
                  <a:pt x="922369" y="2436610"/>
                </a:cubicBezTo>
                <a:cubicBezTo>
                  <a:pt x="839947" y="2543429"/>
                  <a:pt x="731297" y="2491426"/>
                  <a:pt x="734888" y="2398060"/>
                </a:cubicBezTo>
                <a:lnTo>
                  <a:pt x="737501" y="2382741"/>
                </a:lnTo>
                <a:lnTo>
                  <a:pt x="703321" y="2409993"/>
                </a:lnTo>
                <a:cubicBezTo>
                  <a:pt x="633569" y="2439089"/>
                  <a:pt x="553618" y="2381001"/>
                  <a:pt x="587371" y="2265919"/>
                </a:cubicBezTo>
                <a:cubicBezTo>
                  <a:pt x="475975" y="2342040"/>
                  <a:pt x="388712" y="2259008"/>
                  <a:pt x="420978" y="2171321"/>
                </a:cubicBezTo>
                <a:lnTo>
                  <a:pt x="426346" y="2161089"/>
                </a:lnTo>
                <a:lnTo>
                  <a:pt x="416114" y="2166457"/>
                </a:lnTo>
                <a:cubicBezTo>
                  <a:pt x="328427" y="2198724"/>
                  <a:pt x="245394" y="2111461"/>
                  <a:pt x="321515" y="2000064"/>
                </a:cubicBezTo>
                <a:cubicBezTo>
                  <a:pt x="192048" y="2038036"/>
                  <a:pt x="134715" y="1932102"/>
                  <a:pt x="192499" y="1858678"/>
                </a:cubicBezTo>
                <a:lnTo>
                  <a:pt x="200768" y="1850603"/>
                </a:lnTo>
                <a:lnTo>
                  <a:pt x="189375" y="1852547"/>
                </a:lnTo>
                <a:cubicBezTo>
                  <a:pt x="96009" y="1856138"/>
                  <a:pt x="44006" y="1747487"/>
                  <a:pt x="150825" y="1665065"/>
                </a:cubicBezTo>
                <a:cubicBezTo>
                  <a:pt x="30946" y="1661604"/>
                  <a:pt x="407" y="1567617"/>
                  <a:pt x="49634" y="1510270"/>
                </a:cubicBezTo>
                <a:lnTo>
                  <a:pt x="86113" y="1486184"/>
                </a:lnTo>
                <a:lnTo>
                  <a:pt x="70739" y="1483937"/>
                </a:lnTo>
                <a:cubicBezTo>
                  <a:pt x="-19168" y="1458500"/>
                  <a:pt x="-35050" y="1339097"/>
                  <a:pt x="92010" y="1293718"/>
                </a:cubicBezTo>
                <a:cubicBezTo>
                  <a:pt x="-35050" y="1248340"/>
                  <a:pt x="-19168" y="1128937"/>
                  <a:pt x="70739" y="1103500"/>
                </a:cubicBezTo>
                <a:lnTo>
                  <a:pt x="86114" y="1101253"/>
                </a:lnTo>
                <a:lnTo>
                  <a:pt x="49634" y="1077166"/>
                </a:lnTo>
                <a:cubicBezTo>
                  <a:pt x="407" y="1019820"/>
                  <a:pt x="30946" y="925832"/>
                  <a:pt x="150825" y="922370"/>
                </a:cubicBezTo>
                <a:cubicBezTo>
                  <a:pt x="44006" y="839949"/>
                  <a:pt x="96009" y="731298"/>
                  <a:pt x="189375" y="734889"/>
                </a:cubicBezTo>
                <a:lnTo>
                  <a:pt x="200767" y="736833"/>
                </a:lnTo>
                <a:lnTo>
                  <a:pt x="192499" y="728759"/>
                </a:lnTo>
                <a:cubicBezTo>
                  <a:pt x="134715" y="655335"/>
                  <a:pt x="192049" y="549401"/>
                  <a:pt x="321516" y="587372"/>
                </a:cubicBezTo>
                <a:cubicBezTo>
                  <a:pt x="245395" y="475976"/>
                  <a:pt x="328427" y="388713"/>
                  <a:pt x="416114" y="420980"/>
                </a:cubicBezTo>
                <a:lnTo>
                  <a:pt x="426347" y="426349"/>
                </a:lnTo>
                <a:lnTo>
                  <a:pt x="420979" y="416115"/>
                </a:lnTo>
                <a:cubicBezTo>
                  <a:pt x="388712" y="328428"/>
                  <a:pt x="475975" y="245396"/>
                  <a:pt x="587372" y="321517"/>
                </a:cubicBezTo>
                <a:cubicBezTo>
                  <a:pt x="549400" y="192050"/>
                  <a:pt x="655334" y="134716"/>
                  <a:pt x="728758" y="192500"/>
                </a:cubicBezTo>
                <a:lnTo>
                  <a:pt x="736832" y="200768"/>
                </a:lnTo>
                <a:lnTo>
                  <a:pt x="734888" y="189377"/>
                </a:lnTo>
                <a:cubicBezTo>
                  <a:pt x="731297" y="96010"/>
                  <a:pt x="839948" y="44008"/>
                  <a:pt x="922370" y="150826"/>
                </a:cubicBezTo>
                <a:cubicBezTo>
                  <a:pt x="925831" y="30947"/>
                  <a:pt x="1019818" y="408"/>
                  <a:pt x="1077165" y="49635"/>
                </a:cubicBezTo>
                <a:lnTo>
                  <a:pt x="1101686" y="86772"/>
                </a:lnTo>
                <a:lnTo>
                  <a:pt x="1102495" y="74529"/>
                </a:lnTo>
                <a:cubicBezTo>
                  <a:pt x="1112942" y="32385"/>
                  <a:pt x="1143619" y="5591"/>
                  <a:pt x="1178351" y="78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41" name="花边圆形2 305"/>
          <p:cNvSpPr/>
          <p:nvPr/>
        </p:nvSpPr>
        <p:spPr>
          <a:xfrm>
            <a:off x="3706495" y="4144012"/>
            <a:ext cx="1522413" cy="239713"/>
          </a:xfrm>
          <a:custGeom>
            <a:avLst/>
            <a:gdLst/>
            <a:ahLst/>
            <a:cxnLst>
              <a:cxn ang="0">
                <a:pos x="952500" y="77738"/>
              </a:cxn>
              <a:cxn ang="0">
                <a:pos x="77738" y="952500"/>
              </a:cxn>
              <a:cxn ang="0">
                <a:pos x="952500" y="1827262"/>
              </a:cxn>
              <a:cxn ang="0">
                <a:pos x="1827262" y="952500"/>
              </a:cxn>
              <a:cxn ang="0">
                <a:pos x="952500" y="77738"/>
              </a:cxn>
              <a:cxn ang="0">
                <a:pos x="867561" y="575"/>
              </a:cxn>
              <a:cxn ang="0">
                <a:pos x="952500" y="67743"/>
              </a:cxn>
              <a:cxn ang="0">
                <a:pos x="1037439" y="575"/>
              </a:cxn>
              <a:cxn ang="0">
                <a:pos x="1083913" y="32106"/>
              </a:cxn>
              <a:cxn ang="0">
                <a:pos x="1093040" y="65163"/>
              </a:cxn>
              <a:cxn ang="0">
                <a:pos x="1111936" y="36544"/>
              </a:cxn>
              <a:cxn ang="0">
                <a:pos x="1225904" y="111046"/>
              </a:cxn>
              <a:cxn ang="0">
                <a:pos x="1361898" y="117762"/>
              </a:cxn>
              <a:cxn ang="0">
                <a:pos x="1360458" y="149914"/>
              </a:cxn>
              <a:cxn ang="0">
                <a:pos x="1368450" y="141729"/>
              </a:cxn>
              <a:cxn ang="0">
                <a:pos x="1472547" y="236717"/>
              </a:cxn>
              <a:cxn ang="0">
                <a:pos x="1599809" y="285128"/>
              </a:cxn>
              <a:cxn ang="0">
                <a:pos x="1588504" y="315261"/>
              </a:cxn>
              <a:cxn ang="0">
                <a:pos x="1598635" y="309946"/>
              </a:cxn>
              <a:cxn ang="0">
                <a:pos x="1668283" y="432453"/>
              </a:cxn>
              <a:cxn ang="0">
                <a:pos x="1774357" y="517821"/>
              </a:cxn>
              <a:cxn ang="0">
                <a:pos x="1754293" y="542986"/>
              </a:cxn>
              <a:cxn ang="0">
                <a:pos x="1765571" y="541062"/>
              </a:cxn>
              <a:cxn ang="0">
                <a:pos x="1793954" y="679095"/>
              </a:cxn>
              <a:cxn ang="0">
                <a:pos x="1868456" y="793064"/>
              </a:cxn>
              <a:cxn ang="0">
                <a:pos x="1841598" y="810797"/>
              </a:cxn>
              <a:cxn ang="0">
                <a:pos x="1852918" y="812452"/>
              </a:cxn>
              <a:cxn ang="0">
                <a:pos x="1837257" y="952500"/>
              </a:cxn>
              <a:cxn ang="0">
                <a:pos x="1872894" y="1083913"/>
              </a:cxn>
              <a:cxn ang="0">
                <a:pos x="1839837" y="1093040"/>
              </a:cxn>
              <a:cxn ang="0">
                <a:pos x="1868455" y="1111936"/>
              </a:cxn>
              <a:cxn ang="0">
                <a:pos x="1793954" y="1225905"/>
              </a:cxn>
              <a:cxn ang="0">
                <a:pos x="1787238" y="1361898"/>
              </a:cxn>
              <a:cxn ang="0">
                <a:pos x="1755085" y="1360458"/>
              </a:cxn>
              <a:cxn ang="0">
                <a:pos x="1763271" y="1368451"/>
              </a:cxn>
              <a:cxn ang="0">
                <a:pos x="1668282" y="1472547"/>
              </a:cxn>
              <a:cxn ang="0">
                <a:pos x="1619872" y="1599810"/>
              </a:cxn>
              <a:cxn ang="0">
                <a:pos x="1589738" y="1588505"/>
              </a:cxn>
              <a:cxn ang="0">
                <a:pos x="1595053" y="1598635"/>
              </a:cxn>
              <a:cxn ang="0">
                <a:pos x="1472546" y="1668283"/>
              </a:cxn>
              <a:cxn ang="0">
                <a:pos x="1387178" y="1774357"/>
              </a:cxn>
              <a:cxn ang="0">
                <a:pos x="1362013" y="1754293"/>
              </a:cxn>
              <a:cxn ang="0">
                <a:pos x="1363937" y="1765571"/>
              </a:cxn>
              <a:cxn ang="0">
                <a:pos x="1225904" y="1793954"/>
              </a:cxn>
              <a:cxn ang="0">
                <a:pos x="1111936" y="1868456"/>
              </a:cxn>
              <a:cxn ang="0">
                <a:pos x="1094203" y="1841599"/>
              </a:cxn>
              <a:cxn ang="0">
                <a:pos x="1092548" y="1852918"/>
              </a:cxn>
              <a:cxn ang="0">
                <a:pos x="952499" y="1837257"/>
              </a:cxn>
              <a:cxn ang="0">
                <a:pos x="812451" y="1852918"/>
              </a:cxn>
              <a:cxn ang="0">
                <a:pos x="810797" y="1841598"/>
              </a:cxn>
              <a:cxn ang="0">
                <a:pos x="793063" y="1868456"/>
              </a:cxn>
              <a:cxn ang="0">
                <a:pos x="679094" y="1793954"/>
              </a:cxn>
              <a:cxn ang="0">
                <a:pos x="541061" y="1765571"/>
              </a:cxn>
              <a:cxn ang="0">
                <a:pos x="542985" y="1754293"/>
              </a:cxn>
              <a:cxn ang="0">
                <a:pos x="517820" y="1774357"/>
              </a:cxn>
              <a:cxn ang="0">
                <a:pos x="432452" y="1668282"/>
              </a:cxn>
              <a:cxn ang="0">
                <a:pos x="309945" y="1598635"/>
              </a:cxn>
              <a:cxn ang="0">
                <a:pos x="313897" y="1591101"/>
              </a:cxn>
              <a:cxn ang="0">
                <a:pos x="306364" y="1595054"/>
              </a:cxn>
              <a:cxn ang="0">
                <a:pos x="236715" y="1472547"/>
              </a:cxn>
              <a:cxn ang="0">
                <a:pos x="141727" y="1368451"/>
              </a:cxn>
              <a:cxn ang="0">
                <a:pos x="147815" y="1362506"/>
              </a:cxn>
              <a:cxn ang="0">
                <a:pos x="139427" y="1363937"/>
              </a:cxn>
              <a:cxn ang="0">
                <a:pos x="111045" y="1225904"/>
              </a:cxn>
              <a:cxn ang="0">
                <a:pos x="36543" y="1111936"/>
              </a:cxn>
              <a:cxn ang="0">
                <a:pos x="63401" y="1094203"/>
              </a:cxn>
              <a:cxn ang="0">
                <a:pos x="52082" y="1092548"/>
              </a:cxn>
              <a:cxn ang="0">
                <a:pos x="67742" y="952500"/>
              </a:cxn>
              <a:cxn ang="0">
                <a:pos x="52082" y="812452"/>
              </a:cxn>
              <a:cxn ang="0">
                <a:pos x="63401" y="810797"/>
              </a:cxn>
              <a:cxn ang="0">
                <a:pos x="36543" y="793063"/>
              </a:cxn>
              <a:cxn ang="0">
                <a:pos x="111045" y="679095"/>
              </a:cxn>
              <a:cxn ang="0">
                <a:pos x="139427" y="541062"/>
              </a:cxn>
              <a:cxn ang="0">
                <a:pos x="147815" y="542493"/>
              </a:cxn>
              <a:cxn ang="0">
                <a:pos x="141727" y="536549"/>
              </a:cxn>
              <a:cxn ang="0">
                <a:pos x="236716" y="432453"/>
              </a:cxn>
              <a:cxn ang="0">
                <a:pos x="306364" y="309946"/>
              </a:cxn>
              <a:cxn ang="0">
                <a:pos x="313898" y="313899"/>
              </a:cxn>
              <a:cxn ang="0">
                <a:pos x="309946" y="306365"/>
              </a:cxn>
              <a:cxn ang="0">
                <a:pos x="432453" y="236717"/>
              </a:cxn>
              <a:cxn ang="0">
                <a:pos x="536548" y="141728"/>
              </a:cxn>
              <a:cxn ang="0">
                <a:pos x="542493" y="147815"/>
              </a:cxn>
              <a:cxn ang="0">
                <a:pos x="541061" y="139429"/>
              </a:cxn>
              <a:cxn ang="0">
                <a:pos x="679095" y="111046"/>
              </a:cxn>
              <a:cxn ang="0">
                <a:pos x="793063" y="36544"/>
              </a:cxn>
              <a:cxn ang="0">
                <a:pos x="811116" y="63886"/>
              </a:cxn>
              <a:cxn ang="0">
                <a:pos x="811712" y="54872"/>
              </a:cxn>
              <a:cxn ang="0">
                <a:pos x="867561" y="575"/>
              </a:cxn>
            </a:cxnLst>
            <a:rect l="0" t="0" r="0" b="0"/>
            <a:pathLst>
              <a:path w="2587436" h="2587437">
                <a:moveTo>
                  <a:pt x="1293718" y="105586"/>
                </a:moveTo>
                <a:cubicBezTo>
                  <a:pt x="637531" y="105586"/>
                  <a:pt x="105586" y="637531"/>
                  <a:pt x="105586" y="1293718"/>
                </a:cubicBezTo>
                <a:cubicBezTo>
                  <a:pt x="105586" y="1949905"/>
                  <a:pt x="637531" y="2481850"/>
                  <a:pt x="1293718" y="2481850"/>
                </a:cubicBezTo>
                <a:cubicBezTo>
                  <a:pt x="1949905" y="2481850"/>
                  <a:pt x="2481850" y="1949905"/>
                  <a:pt x="2481850" y="1293718"/>
                </a:cubicBezTo>
                <a:cubicBezTo>
                  <a:pt x="2481850" y="637531"/>
                  <a:pt x="1949905" y="105586"/>
                  <a:pt x="1293718" y="105586"/>
                </a:cubicBezTo>
                <a:close/>
                <a:moveTo>
                  <a:pt x="1178351" y="781"/>
                </a:moveTo>
                <a:cubicBezTo>
                  <a:pt x="1220450" y="-5049"/>
                  <a:pt x="1268508" y="21422"/>
                  <a:pt x="1293718" y="92011"/>
                </a:cubicBezTo>
                <a:cubicBezTo>
                  <a:pt x="1318929" y="21422"/>
                  <a:pt x="1366986" y="-5049"/>
                  <a:pt x="1409085" y="781"/>
                </a:cubicBezTo>
                <a:cubicBezTo>
                  <a:pt x="1434345" y="4279"/>
                  <a:pt x="1457459" y="19405"/>
                  <a:pt x="1472207" y="43607"/>
                </a:cubicBezTo>
                <a:lnTo>
                  <a:pt x="1484604" y="88506"/>
                </a:lnTo>
                <a:lnTo>
                  <a:pt x="1510269" y="49635"/>
                </a:lnTo>
                <a:cubicBezTo>
                  <a:pt x="1567616" y="408"/>
                  <a:pt x="1661604" y="30947"/>
                  <a:pt x="1665065" y="150827"/>
                </a:cubicBezTo>
                <a:cubicBezTo>
                  <a:pt x="1738329" y="55877"/>
                  <a:pt x="1832316" y="86415"/>
                  <a:pt x="1849776" y="159948"/>
                </a:cubicBezTo>
                <a:lnTo>
                  <a:pt x="1847820" y="203618"/>
                </a:lnTo>
                <a:lnTo>
                  <a:pt x="1858676" y="192501"/>
                </a:lnTo>
                <a:cubicBezTo>
                  <a:pt x="1932101" y="134716"/>
                  <a:pt x="2038035" y="192050"/>
                  <a:pt x="2000063" y="321517"/>
                </a:cubicBezTo>
                <a:cubicBezTo>
                  <a:pt x="2099082" y="253854"/>
                  <a:pt x="2179033" y="311942"/>
                  <a:pt x="2172915" y="387271"/>
                </a:cubicBezTo>
                <a:lnTo>
                  <a:pt x="2157560" y="428199"/>
                </a:lnTo>
                <a:lnTo>
                  <a:pt x="2171320" y="420980"/>
                </a:lnTo>
                <a:cubicBezTo>
                  <a:pt x="2259007" y="388713"/>
                  <a:pt x="2342040" y="475977"/>
                  <a:pt x="2265919" y="587373"/>
                </a:cubicBezTo>
                <a:cubicBezTo>
                  <a:pt x="2381000" y="553620"/>
                  <a:pt x="2439088" y="633571"/>
                  <a:pt x="2409992" y="703323"/>
                </a:cubicBezTo>
                <a:lnTo>
                  <a:pt x="2382741" y="737503"/>
                </a:lnTo>
                <a:lnTo>
                  <a:pt x="2398059" y="734889"/>
                </a:lnTo>
                <a:cubicBezTo>
                  <a:pt x="2491425" y="731298"/>
                  <a:pt x="2543428" y="839949"/>
                  <a:pt x="2436609" y="922371"/>
                </a:cubicBezTo>
                <a:cubicBezTo>
                  <a:pt x="2556489" y="925832"/>
                  <a:pt x="2587027" y="1019820"/>
                  <a:pt x="2537801" y="1077167"/>
                </a:cubicBezTo>
                <a:lnTo>
                  <a:pt x="2501321" y="1101253"/>
                </a:lnTo>
                <a:lnTo>
                  <a:pt x="2516697" y="1103501"/>
                </a:lnTo>
                <a:cubicBezTo>
                  <a:pt x="2606603" y="1128937"/>
                  <a:pt x="2622486" y="1248340"/>
                  <a:pt x="2495425" y="1293719"/>
                </a:cubicBezTo>
                <a:cubicBezTo>
                  <a:pt x="2608368" y="1334056"/>
                  <a:pt x="2608368" y="1432880"/>
                  <a:pt x="2543829" y="1472208"/>
                </a:cubicBezTo>
                <a:lnTo>
                  <a:pt x="2498930" y="1484605"/>
                </a:lnTo>
                <a:lnTo>
                  <a:pt x="2537800" y="1510270"/>
                </a:lnTo>
                <a:cubicBezTo>
                  <a:pt x="2587027" y="1567617"/>
                  <a:pt x="2556488" y="1661605"/>
                  <a:pt x="2436609" y="1665066"/>
                </a:cubicBezTo>
                <a:cubicBezTo>
                  <a:pt x="2531559" y="1738330"/>
                  <a:pt x="2501021" y="1832318"/>
                  <a:pt x="2427488" y="1849777"/>
                </a:cubicBezTo>
                <a:lnTo>
                  <a:pt x="2383816" y="1847821"/>
                </a:lnTo>
                <a:lnTo>
                  <a:pt x="2394935" y="1858678"/>
                </a:lnTo>
                <a:cubicBezTo>
                  <a:pt x="2452719" y="1932103"/>
                  <a:pt x="2395386" y="2038037"/>
                  <a:pt x="2265918" y="2000065"/>
                </a:cubicBezTo>
                <a:cubicBezTo>
                  <a:pt x="2333581" y="2099084"/>
                  <a:pt x="2275494" y="2179035"/>
                  <a:pt x="2200165" y="2172917"/>
                </a:cubicBezTo>
                <a:lnTo>
                  <a:pt x="2159237" y="2157562"/>
                </a:lnTo>
                <a:lnTo>
                  <a:pt x="2166455" y="2171321"/>
                </a:lnTo>
                <a:cubicBezTo>
                  <a:pt x="2198722" y="2259008"/>
                  <a:pt x="2111459" y="2342041"/>
                  <a:pt x="2000062" y="2265920"/>
                </a:cubicBezTo>
                <a:cubicBezTo>
                  <a:pt x="2033815" y="2381001"/>
                  <a:pt x="1953865" y="2439089"/>
                  <a:pt x="1884113" y="2409993"/>
                </a:cubicBezTo>
                <a:lnTo>
                  <a:pt x="1849933" y="2382742"/>
                </a:lnTo>
                <a:lnTo>
                  <a:pt x="1852546" y="2398060"/>
                </a:lnTo>
                <a:cubicBezTo>
                  <a:pt x="1856137" y="2491426"/>
                  <a:pt x="1747486" y="2543429"/>
                  <a:pt x="1665064" y="2436610"/>
                </a:cubicBezTo>
                <a:cubicBezTo>
                  <a:pt x="1661603" y="2556490"/>
                  <a:pt x="1567616" y="2587028"/>
                  <a:pt x="1510269" y="2537802"/>
                </a:cubicBezTo>
                <a:lnTo>
                  <a:pt x="1486184" y="2501323"/>
                </a:lnTo>
                <a:lnTo>
                  <a:pt x="1483936" y="2516698"/>
                </a:lnTo>
                <a:cubicBezTo>
                  <a:pt x="1458499" y="2606604"/>
                  <a:pt x="1339096" y="2622487"/>
                  <a:pt x="1293717" y="2495426"/>
                </a:cubicBezTo>
                <a:cubicBezTo>
                  <a:pt x="1248339" y="2622487"/>
                  <a:pt x="1128936" y="2606604"/>
                  <a:pt x="1103499" y="2516698"/>
                </a:cubicBezTo>
                <a:lnTo>
                  <a:pt x="1101252" y="2501322"/>
                </a:lnTo>
                <a:lnTo>
                  <a:pt x="1077165" y="2537801"/>
                </a:lnTo>
                <a:cubicBezTo>
                  <a:pt x="1019818" y="2587028"/>
                  <a:pt x="925830" y="2556489"/>
                  <a:pt x="922369" y="2436610"/>
                </a:cubicBezTo>
                <a:cubicBezTo>
                  <a:pt x="839947" y="2543429"/>
                  <a:pt x="731297" y="2491426"/>
                  <a:pt x="734888" y="2398060"/>
                </a:cubicBezTo>
                <a:lnTo>
                  <a:pt x="737501" y="2382741"/>
                </a:lnTo>
                <a:lnTo>
                  <a:pt x="703321" y="2409993"/>
                </a:lnTo>
                <a:cubicBezTo>
                  <a:pt x="633569" y="2439089"/>
                  <a:pt x="553618" y="2381001"/>
                  <a:pt x="587371" y="2265919"/>
                </a:cubicBezTo>
                <a:cubicBezTo>
                  <a:pt x="475975" y="2342040"/>
                  <a:pt x="388712" y="2259008"/>
                  <a:pt x="420978" y="2171321"/>
                </a:cubicBezTo>
                <a:lnTo>
                  <a:pt x="426346" y="2161089"/>
                </a:lnTo>
                <a:lnTo>
                  <a:pt x="416114" y="2166457"/>
                </a:lnTo>
                <a:cubicBezTo>
                  <a:pt x="328427" y="2198724"/>
                  <a:pt x="245394" y="2111461"/>
                  <a:pt x="321515" y="2000064"/>
                </a:cubicBezTo>
                <a:cubicBezTo>
                  <a:pt x="192048" y="2038036"/>
                  <a:pt x="134715" y="1932102"/>
                  <a:pt x="192499" y="1858678"/>
                </a:cubicBezTo>
                <a:lnTo>
                  <a:pt x="200768" y="1850603"/>
                </a:lnTo>
                <a:lnTo>
                  <a:pt x="189375" y="1852547"/>
                </a:lnTo>
                <a:cubicBezTo>
                  <a:pt x="96009" y="1856138"/>
                  <a:pt x="44006" y="1747487"/>
                  <a:pt x="150825" y="1665065"/>
                </a:cubicBezTo>
                <a:cubicBezTo>
                  <a:pt x="30946" y="1661604"/>
                  <a:pt x="407" y="1567617"/>
                  <a:pt x="49634" y="1510270"/>
                </a:cubicBezTo>
                <a:lnTo>
                  <a:pt x="86113" y="1486184"/>
                </a:lnTo>
                <a:lnTo>
                  <a:pt x="70739" y="1483937"/>
                </a:lnTo>
                <a:cubicBezTo>
                  <a:pt x="-19168" y="1458500"/>
                  <a:pt x="-35050" y="1339097"/>
                  <a:pt x="92010" y="1293718"/>
                </a:cubicBezTo>
                <a:cubicBezTo>
                  <a:pt x="-35050" y="1248340"/>
                  <a:pt x="-19168" y="1128937"/>
                  <a:pt x="70739" y="1103500"/>
                </a:cubicBezTo>
                <a:lnTo>
                  <a:pt x="86114" y="1101253"/>
                </a:lnTo>
                <a:lnTo>
                  <a:pt x="49634" y="1077166"/>
                </a:lnTo>
                <a:cubicBezTo>
                  <a:pt x="407" y="1019820"/>
                  <a:pt x="30946" y="925832"/>
                  <a:pt x="150825" y="922370"/>
                </a:cubicBezTo>
                <a:cubicBezTo>
                  <a:pt x="44006" y="839949"/>
                  <a:pt x="96009" y="731298"/>
                  <a:pt x="189375" y="734889"/>
                </a:cubicBezTo>
                <a:lnTo>
                  <a:pt x="200767" y="736833"/>
                </a:lnTo>
                <a:lnTo>
                  <a:pt x="192499" y="728759"/>
                </a:lnTo>
                <a:cubicBezTo>
                  <a:pt x="134715" y="655335"/>
                  <a:pt x="192049" y="549401"/>
                  <a:pt x="321516" y="587372"/>
                </a:cubicBezTo>
                <a:cubicBezTo>
                  <a:pt x="245395" y="475976"/>
                  <a:pt x="328427" y="388713"/>
                  <a:pt x="416114" y="420980"/>
                </a:cubicBezTo>
                <a:lnTo>
                  <a:pt x="426347" y="426349"/>
                </a:lnTo>
                <a:lnTo>
                  <a:pt x="420979" y="416115"/>
                </a:lnTo>
                <a:cubicBezTo>
                  <a:pt x="388712" y="328428"/>
                  <a:pt x="475975" y="245396"/>
                  <a:pt x="587372" y="321517"/>
                </a:cubicBezTo>
                <a:cubicBezTo>
                  <a:pt x="549400" y="192050"/>
                  <a:pt x="655334" y="134716"/>
                  <a:pt x="728758" y="192500"/>
                </a:cubicBezTo>
                <a:lnTo>
                  <a:pt x="736832" y="200768"/>
                </a:lnTo>
                <a:lnTo>
                  <a:pt x="734888" y="189377"/>
                </a:lnTo>
                <a:cubicBezTo>
                  <a:pt x="731297" y="96010"/>
                  <a:pt x="839948" y="44008"/>
                  <a:pt x="922370" y="150826"/>
                </a:cubicBezTo>
                <a:cubicBezTo>
                  <a:pt x="925831" y="30947"/>
                  <a:pt x="1019818" y="408"/>
                  <a:pt x="1077165" y="49635"/>
                </a:cubicBezTo>
                <a:lnTo>
                  <a:pt x="1101686" y="86772"/>
                </a:lnTo>
                <a:lnTo>
                  <a:pt x="1102495" y="74529"/>
                </a:lnTo>
                <a:cubicBezTo>
                  <a:pt x="1112942" y="32385"/>
                  <a:pt x="1143619" y="5591"/>
                  <a:pt x="1178351" y="78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42" name="花边圆形2 306"/>
          <p:cNvSpPr/>
          <p:nvPr/>
        </p:nvSpPr>
        <p:spPr>
          <a:xfrm>
            <a:off x="5228908" y="4144012"/>
            <a:ext cx="1204912" cy="239713"/>
          </a:xfrm>
          <a:custGeom>
            <a:avLst/>
            <a:gdLst/>
            <a:ahLst/>
            <a:cxnLst>
              <a:cxn ang="0">
                <a:pos x="952500" y="77738"/>
              </a:cxn>
              <a:cxn ang="0">
                <a:pos x="77738" y="952500"/>
              </a:cxn>
              <a:cxn ang="0">
                <a:pos x="952500" y="1827262"/>
              </a:cxn>
              <a:cxn ang="0">
                <a:pos x="1827262" y="952500"/>
              </a:cxn>
              <a:cxn ang="0">
                <a:pos x="952500" y="77738"/>
              </a:cxn>
              <a:cxn ang="0">
                <a:pos x="867561" y="575"/>
              </a:cxn>
              <a:cxn ang="0">
                <a:pos x="952500" y="67743"/>
              </a:cxn>
              <a:cxn ang="0">
                <a:pos x="1037439" y="575"/>
              </a:cxn>
              <a:cxn ang="0">
                <a:pos x="1083913" y="32106"/>
              </a:cxn>
              <a:cxn ang="0">
                <a:pos x="1093040" y="65163"/>
              </a:cxn>
              <a:cxn ang="0">
                <a:pos x="1111936" y="36544"/>
              </a:cxn>
              <a:cxn ang="0">
                <a:pos x="1225904" y="111046"/>
              </a:cxn>
              <a:cxn ang="0">
                <a:pos x="1361898" y="117762"/>
              </a:cxn>
              <a:cxn ang="0">
                <a:pos x="1360458" y="149914"/>
              </a:cxn>
              <a:cxn ang="0">
                <a:pos x="1368450" y="141729"/>
              </a:cxn>
              <a:cxn ang="0">
                <a:pos x="1472547" y="236717"/>
              </a:cxn>
              <a:cxn ang="0">
                <a:pos x="1599809" y="285128"/>
              </a:cxn>
              <a:cxn ang="0">
                <a:pos x="1588504" y="315261"/>
              </a:cxn>
              <a:cxn ang="0">
                <a:pos x="1598635" y="309946"/>
              </a:cxn>
              <a:cxn ang="0">
                <a:pos x="1668283" y="432453"/>
              </a:cxn>
              <a:cxn ang="0">
                <a:pos x="1774357" y="517821"/>
              </a:cxn>
              <a:cxn ang="0">
                <a:pos x="1754293" y="542986"/>
              </a:cxn>
              <a:cxn ang="0">
                <a:pos x="1765571" y="541062"/>
              </a:cxn>
              <a:cxn ang="0">
                <a:pos x="1793954" y="679095"/>
              </a:cxn>
              <a:cxn ang="0">
                <a:pos x="1868456" y="793064"/>
              </a:cxn>
              <a:cxn ang="0">
                <a:pos x="1841598" y="810797"/>
              </a:cxn>
              <a:cxn ang="0">
                <a:pos x="1852918" y="812452"/>
              </a:cxn>
              <a:cxn ang="0">
                <a:pos x="1837257" y="952500"/>
              </a:cxn>
              <a:cxn ang="0">
                <a:pos x="1872894" y="1083913"/>
              </a:cxn>
              <a:cxn ang="0">
                <a:pos x="1839837" y="1093040"/>
              </a:cxn>
              <a:cxn ang="0">
                <a:pos x="1868455" y="1111936"/>
              </a:cxn>
              <a:cxn ang="0">
                <a:pos x="1793954" y="1225905"/>
              </a:cxn>
              <a:cxn ang="0">
                <a:pos x="1787238" y="1361898"/>
              </a:cxn>
              <a:cxn ang="0">
                <a:pos x="1755085" y="1360458"/>
              </a:cxn>
              <a:cxn ang="0">
                <a:pos x="1763271" y="1368451"/>
              </a:cxn>
              <a:cxn ang="0">
                <a:pos x="1668282" y="1472547"/>
              </a:cxn>
              <a:cxn ang="0">
                <a:pos x="1619872" y="1599810"/>
              </a:cxn>
              <a:cxn ang="0">
                <a:pos x="1589738" y="1588505"/>
              </a:cxn>
              <a:cxn ang="0">
                <a:pos x="1595053" y="1598635"/>
              </a:cxn>
              <a:cxn ang="0">
                <a:pos x="1472546" y="1668283"/>
              </a:cxn>
              <a:cxn ang="0">
                <a:pos x="1387178" y="1774357"/>
              </a:cxn>
              <a:cxn ang="0">
                <a:pos x="1362013" y="1754293"/>
              </a:cxn>
              <a:cxn ang="0">
                <a:pos x="1363937" y="1765571"/>
              </a:cxn>
              <a:cxn ang="0">
                <a:pos x="1225904" y="1793954"/>
              </a:cxn>
              <a:cxn ang="0">
                <a:pos x="1111936" y="1868456"/>
              </a:cxn>
              <a:cxn ang="0">
                <a:pos x="1094203" y="1841599"/>
              </a:cxn>
              <a:cxn ang="0">
                <a:pos x="1092548" y="1852918"/>
              </a:cxn>
              <a:cxn ang="0">
                <a:pos x="952499" y="1837257"/>
              </a:cxn>
              <a:cxn ang="0">
                <a:pos x="812451" y="1852918"/>
              </a:cxn>
              <a:cxn ang="0">
                <a:pos x="810797" y="1841598"/>
              </a:cxn>
              <a:cxn ang="0">
                <a:pos x="793063" y="1868456"/>
              </a:cxn>
              <a:cxn ang="0">
                <a:pos x="679094" y="1793954"/>
              </a:cxn>
              <a:cxn ang="0">
                <a:pos x="541061" y="1765571"/>
              </a:cxn>
              <a:cxn ang="0">
                <a:pos x="542985" y="1754293"/>
              </a:cxn>
              <a:cxn ang="0">
                <a:pos x="517820" y="1774357"/>
              </a:cxn>
              <a:cxn ang="0">
                <a:pos x="432452" y="1668282"/>
              </a:cxn>
              <a:cxn ang="0">
                <a:pos x="309945" y="1598635"/>
              </a:cxn>
              <a:cxn ang="0">
                <a:pos x="313897" y="1591101"/>
              </a:cxn>
              <a:cxn ang="0">
                <a:pos x="306364" y="1595054"/>
              </a:cxn>
              <a:cxn ang="0">
                <a:pos x="236715" y="1472547"/>
              </a:cxn>
              <a:cxn ang="0">
                <a:pos x="141727" y="1368451"/>
              </a:cxn>
              <a:cxn ang="0">
                <a:pos x="147815" y="1362506"/>
              </a:cxn>
              <a:cxn ang="0">
                <a:pos x="139427" y="1363937"/>
              </a:cxn>
              <a:cxn ang="0">
                <a:pos x="111045" y="1225904"/>
              </a:cxn>
              <a:cxn ang="0">
                <a:pos x="36543" y="1111936"/>
              </a:cxn>
              <a:cxn ang="0">
                <a:pos x="63401" y="1094203"/>
              </a:cxn>
              <a:cxn ang="0">
                <a:pos x="52082" y="1092548"/>
              </a:cxn>
              <a:cxn ang="0">
                <a:pos x="67742" y="952500"/>
              </a:cxn>
              <a:cxn ang="0">
                <a:pos x="52082" y="812452"/>
              </a:cxn>
              <a:cxn ang="0">
                <a:pos x="63401" y="810797"/>
              </a:cxn>
              <a:cxn ang="0">
                <a:pos x="36543" y="793063"/>
              </a:cxn>
              <a:cxn ang="0">
                <a:pos x="111045" y="679095"/>
              </a:cxn>
              <a:cxn ang="0">
                <a:pos x="139427" y="541062"/>
              </a:cxn>
              <a:cxn ang="0">
                <a:pos x="147815" y="542493"/>
              </a:cxn>
              <a:cxn ang="0">
                <a:pos x="141727" y="536549"/>
              </a:cxn>
              <a:cxn ang="0">
                <a:pos x="236716" y="432453"/>
              </a:cxn>
              <a:cxn ang="0">
                <a:pos x="306364" y="309946"/>
              </a:cxn>
              <a:cxn ang="0">
                <a:pos x="313898" y="313899"/>
              </a:cxn>
              <a:cxn ang="0">
                <a:pos x="309946" y="306365"/>
              </a:cxn>
              <a:cxn ang="0">
                <a:pos x="432453" y="236717"/>
              </a:cxn>
              <a:cxn ang="0">
                <a:pos x="536548" y="141728"/>
              </a:cxn>
              <a:cxn ang="0">
                <a:pos x="542493" y="147815"/>
              </a:cxn>
              <a:cxn ang="0">
                <a:pos x="541061" y="139429"/>
              </a:cxn>
              <a:cxn ang="0">
                <a:pos x="679095" y="111046"/>
              </a:cxn>
              <a:cxn ang="0">
                <a:pos x="793063" y="36544"/>
              </a:cxn>
              <a:cxn ang="0">
                <a:pos x="811116" y="63886"/>
              </a:cxn>
              <a:cxn ang="0">
                <a:pos x="811712" y="54872"/>
              </a:cxn>
              <a:cxn ang="0">
                <a:pos x="867561" y="575"/>
              </a:cxn>
            </a:cxnLst>
            <a:rect l="0" t="0" r="0" b="0"/>
            <a:pathLst>
              <a:path w="2587436" h="2587437">
                <a:moveTo>
                  <a:pt x="1293718" y="105586"/>
                </a:moveTo>
                <a:cubicBezTo>
                  <a:pt x="637531" y="105586"/>
                  <a:pt x="105586" y="637531"/>
                  <a:pt x="105586" y="1293718"/>
                </a:cubicBezTo>
                <a:cubicBezTo>
                  <a:pt x="105586" y="1949905"/>
                  <a:pt x="637531" y="2481850"/>
                  <a:pt x="1293718" y="2481850"/>
                </a:cubicBezTo>
                <a:cubicBezTo>
                  <a:pt x="1949905" y="2481850"/>
                  <a:pt x="2481850" y="1949905"/>
                  <a:pt x="2481850" y="1293718"/>
                </a:cubicBezTo>
                <a:cubicBezTo>
                  <a:pt x="2481850" y="637531"/>
                  <a:pt x="1949905" y="105586"/>
                  <a:pt x="1293718" y="105586"/>
                </a:cubicBezTo>
                <a:close/>
                <a:moveTo>
                  <a:pt x="1178351" y="781"/>
                </a:moveTo>
                <a:cubicBezTo>
                  <a:pt x="1220450" y="-5049"/>
                  <a:pt x="1268508" y="21422"/>
                  <a:pt x="1293718" y="92011"/>
                </a:cubicBezTo>
                <a:cubicBezTo>
                  <a:pt x="1318929" y="21422"/>
                  <a:pt x="1366986" y="-5049"/>
                  <a:pt x="1409085" y="781"/>
                </a:cubicBezTo>
                <a:cubicBezTo>
                  <a:pt x="1434345" y="4279"/>
                  <a:pt x="1457459" y="19405"/>
                  <a:pt x="1472207" y="43607"/>
                </a:cubicBezTo>
                <a:lnTo>
                  <a:pt x="1484604" y="88506"/>
                </a:lnTo>
                <a:lnTo>
                  <a:pt x="1510269" y="49635"/>
                </a:lnTo>
                <a:cubicBezTo>
                  <a:pt x="1567616" y="408"/>
                  <a:pt x="1661604" y="30947"/>
                  <a:pt x="1665065" y="150827"/>
                </a:cubicBezTo>
                <a:cubicBezTo>
                  <a:pt x="1738329" y="55877"/>
                  <a:pt x="1832316" y="86415"/>
                  <a:pt x="1849776" y="159948"/>
                </a:cubicBezTo>
                <a:lnTo>
                  <a:pt x="1847820" y="203618"/>
                </a:lnTo>
                <a:lnTo>
                  <a:pt x="1858676" y="192501"/>
                </a:lnTo>
                <a:cubicBezTo>
                  <a:pt x="1932101" y="134716"/>
                  <a:pt x="2038035" y="192050"/>
                  <a:pt x="2000063" y="321517"/>
                </a:cubicBezTo>
                <a:cubicBezTo>
                  <a:pt x="2099082" y="253854"/>
                  <a:pt x="2179033" y="311942"/>
                  <a:pt x="2172915" y="387271"/>
                </a:cubicBezTo>
                <a:lnTo>
                  <a:pt x="2157560" y="428199"/>
                </a:lnTo>
                <a:lnTo>
                  <a:pt x="2171320" y="420980"/>
                </a:lnTo>
                <a:cubicBezTo>
                  <a:pt x="2259007" y="388713"/>
                  <a:pt x="2342040" y="475977"/>
                  <a:pt x="2265919" y="587373"/>
                </a:cubicBezTo>
                <a:cubicBezTo>
                  <a:pt x="2381000" y="553620"/>
                  <a:pt x="2439088" y="633571"/>
                  <a:pt x="2409992" y="703323"/>
                </a:cubicBezTo>
                <a:lnTo>
                  <a:pt x="2382741" y="737503"/>
                </a:lnTo>
                <a:lnTo>
                  <a:pt x="2398059" y="734889"/>
                </a:lnTo>
                <a:cubicBezTo>
                  <a:pt x="2491425" y="731298"/>
                  <a:pt x="2543428" y="839949"/>
                  <a:pt x="2436609" y="922371"/>
                </a:cubicBezTo>
                <a:cubicBezTo>
                  <a:pt x="2556489" y="925832"/>
                  <a:pt x="2587027" y="1019820"/>
                  <a:pt x="2537801" y="1077167"/>
                </a:cubicBezTo>
                <a:lnTo>
                  <a:pt x="2501321" y="1101253"/>
                </a:lnTo>
                <a:lnTo>
                  <a:pt x="2516697" y="1103501"/>
                </a:lnTo>
                <a:cubicBezTo>
                  <a:pt x="2606603" y="1128937"/>
                  <a:pt x="2622486" y="1248340"/>
                  <a:pt x="2495425" y="1293719"/>
                </a:cubicBezTo>
                <a:cubicBezTo>
                  <a:pt x="2608368" y="1334056"/>
                  <a:pt x="2608368" y="1432880"/>
                  <a:pt x="2543829" y="1472208"/>
                </a:cubicBezTo>
                <a:lnTo>
                  <a:pt x="2498930" y="1484605"/>
                </a:lnTo>
                <a:lnTo>
                  <a:pt x="2537800" y="1510270"/>
                </a:lnTo>
                <a:cubicBezTo>
                  <a:pt x="2587027" y="1567617"/>
                  <a:pt x="2556488" y="1661605"/>
                  <a:pt x="2436609" y="1665066"/>
                </a:cubicBezTo>
                <a:cubicBezTo>
                  <a:pt x="2531559" y="1738330"/>
                  <a:pt x="2501021" y="1832318"/>
                  <a:pt x="2427488" y="1849777"/>
                </a:cubicBezTo>
                <a:lnTo>
                  <a:pt x="2383816" y="1847821"/>
                </a:lnTo>
                <a:lnTo>
                  <a:pt x="2394935" y="1858678"/>
                </a:lnTo>
                <a:cubicBezTo>
                  <a:pt x="2452719" y="1932103"/>
                  <a:pt x="2395386" y="2038037"/>
                  <a:pt x="2265918" y="2000065"/>
                </a:cubicBezTo>
                <a:cubicBezTo>
                  <a:pt x="2333581" y="2099084"/>
                  <a:pt x="2275494" y="2179035"/>
                  <a:pt x="2200165" y="2172917"/>
                </a:cubicBezTo>
                <a:lnTo>
                  <a:pt x="2159237" y="2157562"/>
                </a:lnTo>
                <a:lnTo>
                  <a:pt x="2166455" y="2171321"/>
                </a:lnTo>
                <a:cubicBezTo>
                  <a:pt x="2198722" y="2259008"/>
                  <a:pt x="2111459" y="2342041"/>
                  <a:pt x="2000062" y="2265920"/>
                </a:cubicBezTo>
                <a:cubicBezTo>
                  <a:pt x="2033815" y="2381001"/>
                  <a:pt x="1953865" y="2439089"/>
                  <a:pt x="1884113" y="2409993"/>
                </a:cubicBezTo>
                <a:lnTo>
                  <a:pt x="1849933" y="2382742"/>
                </a:lnTo>
                <a:lnTo>
                  <a:pt x="1852546" y="2398060"/>
                </a:lnTo>
                <a:cubicBezTo>
                  <a:pt x="1856137" y="2491426"/>
                  <a:pt x="1747486" y="2543429"/>
                  <a:pt x="1665064" y="2436610"/>
                </a:cubicBezTo>
                <a:cubicBezTo>
                  <a:pt x="1661603" y="2556490"/>
                  <a:pt x="1567616" y="2587028"/>
                  <a:pt x="1510269" y="2537802"/>
                </a:cubicBezTo>
                <a:lnTo>
                  <a:pt x="1486184" y="2501323"/>
                </a:lnTo>
                <a:lnTo>
                  <a:pt x="1483936" y="2516698"/>
                </a:lnTo>
                <a:cubicBezTo>
                  <a:pt x="1458499" y="2606604"/>
                  <a:pt x="1339096" y="2622487"/>
                  <a:pt x="1293717" y="2495426"/>
                </a:cubicBezTo>
                <a:cubicBezTo>
                  <a:pt x="1248339" y="2622487"/>
                  <a:pt x="1128936" y="2606604"/>
                  <a:pt x="1103499" y="2516698"/>
                </a:cubicBezTo>
                <a:lnTo>
                  <a:pt x="1101252" y="2501322"/>
                </a:lnTo>
                <a:lnTo>
                  <a:pt x="1077165" y="2537801"/>
                </a:lnTo>
                <a:cubicBezTo>
                  <a:pt x="1019818" y="2587028"/>
                  <a:pt x="925830" y="2556489"/>
                  <a:pt x="922369" y="2436610"/>
                </a:cubicBezTo>
                <a:cubicBezTo>
                  <a:pt x="839947" y="2543429"/>
                  <a:pt x="731297" y="2491426"/>
                  <a:pt x="734888" y="2398060"/>
                </a:cubicBezTo>
                <a:lnTo>
                  <a:pt x="737501" y="2382741"/>
                </a:lnTo>
                <a:lnTo>
                  <a:pt x="703321" y="2409993"/>
                </a:lnTo>
                <a:cubicBezTo>
                  <a:pt x="633569" y="2439089"/>
                  <a:pt x="553618" y="2381001"/>
                  <a:pt x="587371" y="2265919"/>
                </a:cubicBezTo>
                <a:cubicBezTo>
                  <a:pt x="475975" y="2342040"/>
                  <a:pt x="388712" y="2259008"/>
                  <a:pt x="420978" y="2171321"/>
                </a:cubicBezTo>
                <a:lnTo>
                  <a:pt x="426346" y="2161089"/>
                </a:lnTo>
                <a:lnTo>
                  <a:pt x="416114" y="2166457"/>
                </a:lnTo>
                <a:cubicBezTo>
                  <a:pt x="328427" y="2198724"/>
                  <a:pt x="245394" y="2111461"/>
                  <a:pt x="321515" y="2000064"/>
                </a:cubicBezTo>
                <a:cubicBezTo>
                  <a:pt x="192048" y="2038036"/>
                  <a:pt x="134715" y="1932102"/>
                  <a:pt x="192499" y="1858678"/>
                </a:cubicBezTo>
                <a:lnTo>
                  <a:pt x="200768" y="1850603"/>
                </a:lnTo>
                <a:lnTo>
                  <a:pt x="189375" y="1852547"/>
                </a:lnTo>
                <a:cubicBezTo>
                  <a:pt x="96009" y="1856138"/>
                  <a:pt x="44006" y="1747487"/>
                  <a:pt x="150825" y="1665065"/>
                </a:cubicBezTo>
                <a:cubicBezTo>
                  <a:pt x="30946" y="1661604"/>
                  <a:pt x="407" y="1567617"/>
                  <a:pt x="49634" y="1510270"/>
                </a:cubicBezTo>
                <a:lnTo>
                  <a:pt x="86113" y="1486184"/>
                </a:lnTo>
                <a:lnTo>
                  <a:pt x="70739" y="1483937"/>
                </a:lnTo>
                <a:cubicBezTo>
                  <a:pt x="-19168" y="1458500"/>
                  <a:pt x="-35050" y="1339097"/>
                  <a:pt x="92010" y="1293718"/>
                </a:cubicBezTo>
                <a:cubicBezTo>
                  <a:pt x="-35050" y="1248340"/>
                  <a:pt x="-19168" y="1128937"/>
                  <a:pt x="70739" y="1103500"/>
                </a:cubicBezTo>
                <a:lnTo>
                  <a:pt x="86114" y="1101253"/>
                </a:lnTo>
                <a:lnTo>
                  <a:pt x="49634" y="1077166"/>
                </a:lnTo>
                <a:cubicBezTo>
                  <a:pt x="407" y="1019820"/>
                  <a:pt x="30946" y="925832"/>
                  <a:pt x="150825" y="922370"/>
                </a:cubicBezTo>
                <a:cubicBezTo>
                  <a:pt x="44006" y="839949"/>
                  <a:pt x="96009" y="731298"/>
                  <a:pt x="189375" y="734889"/>
                </a:cubicBezTo>
                <a:lnTo>
                  <a:pt x="200767" y="736833"/>
                </a:lnTo>
                <a:lnTo>
                  <a:pt x="192499" y="728759"/>
                </a:lnTo>
                <a:cubicBezTo>
                  <a:pt x="134715" y="655335"/>
                  <a:pt x="192049" y="549401"/>
                  <a:pt x="321516" y="587372"/>
                </a:cubicBezTo>
                <a:cubicBezTo>
                  <a:pt x="245395" y="475976"/>
                  <a:pt x="328427" y="388713"/>
                  <a:pt x="416114" y="420980"/>
                </a:cubicBezTo>
                <a:lnTo>
                  <a:pt x="426347" y="426349"/>
                </a:lnTo>
                <a:lnTo>
                  <a:pt x="420979" y="416115"/>
                </a:lnTo>
                <a:cubicBezTo>
                  <a:pt x="388712" y="328428"/>
                  <a:pt x="475975" y="245396"/>
                  <a:pt x="587372" y="321517"/>
                </a:cubicBezTo>
                <a:cubicBezTo>
                  <a:pt x="549400" y="192050"/>
                  <a:pt x="655334" y="134716"/>
                  <a:pt x="728758" y="192500"/>
                </a:cubicBezTo>
                <a:lnTo>
                  <a:pt x="736832" y="200768"/>
                </a:lnTo>
                <a:lnTo>
                  <a:pt x="734888" y="189377"/>
                </a:lnTo>
                <a:cubicBezTo>
                  <a:pt x="731297" y="96010"/>
                  <a:pt x="839948" y="44008"/>
                  <a:pt x="922370" y="150826"/>
                </a:cubicBezTo>
                <a:cubicBezTo>
                  <a:pt x="925831" y="30947"/>
                  <a:pt x="1019818" y="408"/>
                  <a:pt x="1077165" y="49635"/>
                </a:cubicBezTo>
                <a:lnTo>
                  <a:pt x="1101686" y="86772"/>
                </a:lnTo>
                <a:lnTo>
                  <a:pt x="1102495" y="74529"/>
                </a:lnTo>
                <a:cubicBezTo>
                  <a:pt x="1112942" y="32385"/>
                  <a:pt x="1143619" y="5591"/>
                  <a:pt x="1178351" y="78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 w="9525" cap="flat" cmpd="sng">
            <a:solidFill>
              <a:srgbClr val="FF0066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43" name="上箭头 18442"/>
          <p:cNvSpPr/>
          <p:nvPr/>
        </p:nvSpPr>
        <p:spPr>
          <a:xfrm flipV="1">
            <a:off x="2952434" y="3229611"/>
            <a:ext cx="74612" cy="889000"/>
          </a:xfrm>
          <a:prstGeom prst="upArrow">
            <a:avLst>
              <a:gd name="adj1" fmla="val 50000"/>
              <a:gd name="adj2" fmla="val 29787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44" name="上箭头 18443"/>
          <p:cNvSpPr/>
          <p:nvPr/>
        </p:nvSpPr>
        <p:spPr>
          <a:xfrm flipH="1" flipV="1">
            <a:off x="4331971" y="3229611"/>
            <a:ext cx="76200" cy="914400"/>
          </a:xfrm>
          <a:prstGeom prst="upArrow">
            <a:avLst>
              <a:gd name="adj1" fmla="val 50000"/>
              <a:gd name="adj2" fmla="val 30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45" name="上箭头 18444"/>
          <p:cNvSpPr/>
          <p:nvPr/>
        </p:nvSpPr>
        <p:spPr>
          <a:xfrm flipV="1">
            <a:off x="5838509" y="3229611"/>
            <a:ext cx="74612" cy="889000"/>
          </a:xfrm>
          <a:prstGeom prst="upArrow">
            <a:avLst>
              <a:gd name="adj1" fmla="val 50000"/>
              <a:gd name="adj2" fmla="val 29787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46" name="文本框 18445"/>
          <p:cNvSpPr txBox="1"/>
          <p:nvPr/>
        </p:nvSpPr>
        <p:spPr>
          <a:xfrm>
            <a:off x="1655445" y="2864485"/>
            <a:ext cx="955675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vl="0" algn="l" eaLnBrk="1" latinLnBrk="0" hangingPunct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18447" name="文本框 18446"/>
          <p:cNvSpPr txBox="1"/>
          <p:nvPr/>
        </p:nvSpPr>
        <p:spPr>
          <a:xfrm>
            <a:off x="2611121" y="2864486"/>
            <a:ext cx="833439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lstStyle/>
          <a:p>
            <a:pPr lvl="0" algn="l" eaLnBrk="1" latinLnBrk="0" hangingPunct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主机</a:t>
            </a:r>
          </a:p>
        </p:txBody>
      </p:sp>
      <p:sp>
        <p:nvSpPr>
          <p:cNvPr id="18448" name="文本框 18447"/>
          <p:cNvSpPr txBox="1"/>
          <p:nvPr/>
        </p:nvSpPr>
        <p:spPr>
          <a:xfrm>
            <a:off x="3916046" y="2864486"/>
            <a:ext cx="833439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lstStyle/>
          <a:p>
            <a:pPr lvl="0" algn="l" eaLnBrk="1" latinLnBrk="0" hangingPunct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8449" name="文本框 18448"/>
          <p:cNvSpPr txBox="1"/>
          <p:nvPr/>
        </p:nvSpPr>
        <p:spPr>
          <a:xfrm>
            <a:off x="5497195" y="2864486"/>
            <a:ext cx="833439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lstStyle/>
          <a:p>
            <a:pPr lvl="0" algn="l" eaLnBrk="1" latinLnBrk="0" hangingPunct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6" grpId="0" bldLvl="0"/>
      <p:bldP spid="18447" grpId="0" bldLvl="0"/>
      <p:bldP spid="18448" grpId="0" bldLvl="0"/>
      <p:bldP spid="18449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084251448406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80" y="1170940"/>
            <a:ext cx="5010150" cy="3686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AutoShape 52"/>
          <p:cNvSpPr>
            <a:spLocks noChangeArrowheads="1"/>
          </p:cNvSpPr>
          <p:nvPr/>
        </p:nvSpPr>
        <p:spPr bwMode="auto">
          <a:xfrm>
            <a:off x="1252855" y="1170940"/>
            <a:ext cx="1571625" cy="571500"/>
          </a:xfrm>
          <a:prstGeom prst="wedgeRoundRectCallout">
            <a:avLst>
              <a:gd name="adj1" fmla="val 128785"/>
              <a:gd name="adj2" fmla="val 8753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0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显示器</a:t>
            </a:r>
          </a:p>
        </p:txBody>
      </p:sp>
      <p:sp>
        <p:nvSpPr>
          <p:cNvPr id="12" name="AutoShape 52"/>
          <p:cNvSpPr>
            <a:spLocks noChangeArrowheads="1"/>
          </p:cNvSpPr>
          <p:nvPr/>
        </p:nvSpPr>
        <p:spPr bwMode="auto">
          <a:xfrm>
            <a:off x="1087755" y="4028440"/>
            <a:ext cx="1022350" cy="474663"/>
          </a:xfrm>
          <a:prstGeom prst="wedgeRoundRectCallout">
            <a:avLst>
              <a:gd name="adj1" fmla="val 127283"/>
              <a:gd name="adj2" fmla="val -12318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0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键 盘</a:t>
            </a:r>
          </a:p>
        </p:txBody>
      </p:sp>
      <p:sp>
        <p:nvSpPr>
          <p:cNvPr id="13" name="AutoShape 52"/>
          <p:cNvSpPr>
            <a:spLocks noChangeArrowheads="1"/>
          </p:cNvSpPr>
          <p:nvPr/>
        </p:nvSpPr>
        <p:spPr bwMode="auto">
          <a:xfrm>
            <a:off x="3088005" y="5028565"/>
            <a:ext cx="1022350" cy="474663"/>
          </a:xfrm>
          <a:prstGeom prst="wedgeRoundRectCallout">
            <a:avLst>
              <a:gd name="adj1" fmla="val 45852"/>
              <a:gd name="adj2" fmla="val -13468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0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鼠 标</a:t>
            </a:r>
          </a:p>
        </p:txBody>
      </p:sp>
      <p:sp>
        <p:nvSpPr>
          <p:cNvPr id="14" name="AutoShape 52"/>
          <p:cNvSpPr>
            <a:spLocks noChangeArrowheads="1"/>
          </p:cNvSpPr>
          <p:nvPr/>
        </p:nvSpPr>
        <p:spPr bwMode="auto">
          <a:xfrm>
            <a:off x="7467918" y="4599940"/>
            <a:ext cx="1022350" cy="474663"/>
          </a:xfrm>
          <a:prstGeom prst="wedgeRoundRectCallout">
            <a:avLst>
              <a:gd name="adj1" fmla="val -110336"/>
              <a:gd name="adj2" fmla="val -12031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0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音 箱</a:t>
            </a:r>
          </a:p>
        </p:txBody>
      </p:sp>
      <p:sp>
        <p:nvSpPr>
          <p:cNvPr id="15" name="AutoShape 52"/>
          <p:cNvSpPr>
            <a:spLocks noChangeArrowheads="1"/>
          </p:cNvSpPr>
          <p:nvPr/>
        </p:nvSpPr>
        <p:spPr bwMode="auto">
          <a:xfrm>
            <a:off x="7039293" y="1528128"/>
            <a:ext cx="1022350" cy="474663"/>
          </a:xfrm>
          <a:prstGeom prst="wedgeRoundRectCallout">
            <a:avLst>
              <a:gd name="adj1" fmla="val -139704"/>
              <a:gd name="adj2" fmla="val 10108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0"/>
          </a:gradFill>
          <a:ln w="9525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主 机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HTTP协议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"/>
            <a:r>
              <a:rPr lang="zh-CN" altLang="en-US" dirty="0">
                <a:solidFill>
                  <a:schemeClr val="tx1"/>
                </a:solidFill>
                <a:sym typeface="+mn-ea"/>
              </a:rPr>
              <a:t>超文本传输协议(HTTP，HyperText Transfer Protocol)是互联网上应用最为广泛的一种网络协议。所有的WWW文件都必须遵守这个标准。设计HTTP最初的目的是为了提供一种发布和接收HTML页面的方法。</a:t>
            </a:r>
          </a:p>
          <a:p>
            <a:pPr marL="2540"/>
            <a:r>
              <a:rPr lang="en-US" altLang="zh-CN" dirty="0">
                <a:solidFill>
                  <a:schemeClr val="tx1"/>
                </a:solidFill>
                <a:sym typeface="+mn-ea"/>
              </a:rPr>
              <a:t>HTTP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通信通常发生在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TCP/IP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连接之上，默认端口是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80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HTTP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S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协议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"/>
            <a:r>
              <a:rPr lang="zh-CN" altLang="en-US" dirty="0">
                <a:sym typeface="+mn-ea"/>
              </a:rPr>
              <a:t>超文本传输安全协议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Hyper Text Transfer Protocol over Secure Socket Layer 或 Hypertext Transfer Protocol Secure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2540"/>
            <a:r>
              <a:rPr lang="zh-CN" altLang="en-US" dirty="0">
                <a:solidFill>
                  <a:schemeClr val="tx1"/>
                </a:solidFill>
                <a:sym typeface="+mn-ea"/>
              </a:rPr>
              <a:t>简单讲是HTTP的安全版。即HTTP下加入SSL层，可以确保消息的私有性和完整性</a:t>
            </a:r>
          </a:p>
          <a:p>
            <a:pPr marL="2540"/>
            <a:r>
              <a:rPr lang="zh-CN" altLang="en-US" dirty="0">
                <a:solidFill>
                  <a:schemeClr val="tx1"/>
                </a:solidFill>
                <a:sym typeface="+mn-ea"/>
              </a:rPr>
              <a:t>端口号为443</a:t>
            </a:r>
          </a:p>
        </p:txBody>
      </p:sp>
      <p:pic>
        <p:nvPicPr>
          <p:cNvPr id="7066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585" y="3914141"/>
            <a:ext cx="2819400" cy="2052639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DNS</a:t>
            </a:r>
            <a:endParaRPr lang="zh-CN" altLang="en-US" dirty="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"/>
            <a:r>
              <a:rPr lang="zh-CN" altLang="en-US" dirty="0">
                <a:solidFill>
                  <a:schemeClr val="tx1"/>
                </a:solidFill>
                <a:sym typeface="+mn-ea"/>
              </a:rPr>
              <a:t>Domain Name System 域名系统</a:t>
            </a:r>
          </a:p>
          <a:p>
            <a:pPr marL="2540"/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用来完成域名与IP地址之间的映射</a:t>
            </a:r>
          </a:p>
          <a:p>
            <a:pPr marL="2540"/>
            <a:r>
              <a:rPr lang="zh-CN" altLang="en-US" sz="2800" dirty="0">
                <a:solidFill>
                  <a:schemeClr val="tx1"/>
                </a:solidFill>
                <a:sym typeface="+mn-ea"/>
              </a:rPr>
              <a:t>端口号为TCP或UDP的53</a:t>
            </a:r>
          </a:p>
        </p:txBody>
      </p:sp>
      <p:pic>
        <p:nvPicPr>
          <p:cNvPr id="70660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585" y="3914141"/>
            <a:ext cx="2819400" cy="2052639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 txBox="1">
            <a:spLocks noGrp="1"/>
          </p:cNvSpPr>
          <p:nvPr>
            <p:ph type="title" idx="4294967295"/>
          </p:nvPr>
        </p:nvSpPr>
        <p:spPr bwMode="auto">
          <a:noFill/>
          <a:ln>
            <a:noFill/>
          </a:ln>
        </p:spPr>
        <p:txBody>
          <a:bodyPr vert="horz" wrap="square" lIns="137160" tIns="68580" rIns="137160" bIns="68580" numCol="1" rtlCol="0" anchor="ctr" anchorCtr="0" compatLnSpc="1">
            <a:normAutofit/>
          </a:bodyPr>
          <a:lstStyle/>
          <a:p>
            <a:pPr defTabSz="1370965">
              <a:defRPr/>
            </a:pP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DNS客户端的配置</a:t>
            </a:r>
          </a:p>
        </p:txBody>
      </p:sp>
      <p:pic>
        <p:nvPicPr>
          <p:cNvPr id="7577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193" y="1124374"/>
            <a:ext cx="6553200" cy="49307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网站域名申请</a:t>
            </a:r>
          </a:p>
        </p:txBody>
      </p:sp>
      <p:sp>
        <p:nvSpPr>
          <p:cNvPr id="41987" name="Text Box 3"/>
          <p:cNvSpPr txBox="1"/>
          <p:nvPr/>
        </p:nvSpPr>
        <p:spPr>
          <a:xfrm>
            <a:off x="911860" y="1413087"/>
            <a:ext cx="8305800" cy="193802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eaLnBrk="1" hangingPunct="1"/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eaLnBrk="1" hangingPunct="1"/>
            <a:r>
              <a: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申请公用域名:</a:t>
            </a:r>
          </a:p>
          <a:p>
            <a:pPr lvl="0" eaLnBrk="1" hangingPunct="1"/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1.中国万网 http://www.net.cn</a:t>
            </a:r>
          </a:p>
          <a:p>
            <a:pPr lvl="0" eaLnBrk="1" hangingPunct="1"/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2.新网互联 http://www.xinnet.com </a:t>
            </a:r>
          </a:p>
          <a:p>
            <a:pPr lvl="0" eaLnBrk="1" hangingPunct="1"/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3.美橙互联 http://www.cndns.com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客户端浏览器</a:t>
            </a:r>
          </a:p>
        </p:txBody>
      </p:sp>
      <p:grpSp>
        <p:nvGrpSpPr>
          <p:cNvPr id="4" name="组 1"/>
          <p:cNvGrpSpPr/>
          <p:nvPr/>
        </p:nvGrpSpPr>
        <p:grpSpPr>
          <a:xfrm>
            <a:off x="883486" y="1167909"/>
            <a:ext cx="7943096" cy="4642168"/>
            <a:chOff x="1391478" y="932723"/>
            <a:chExt cx="9163810" cy="56949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87488" y="932723"/>
              <a:ext cx="90678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87489" y="1988841"/>
              <a:ext cx="9004300" cy="901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87488" y="2835143"/>
              <a:ext cx="8940800" cy="977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71691" y="3813043"/>
              <a:ext cx="89408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91478" y="4824298"/>
              <a:ext cx="9055100" cy="850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17261" y="5675198"/>
              <a:ext cx="8966200" cy="95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可扩展的超文本标记语言(HTML)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HTML语言是通过各种标记来标识文档的结构，以及标识超链接、图片、文字、段落、表单等信息。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HTML文档是一个放置了标记（tags）的文本文件，通常以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html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htm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作为扩展名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88720" y="3359150"/>
            <a:ext cx="7803515" cy="28613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&lt;!doctype html&gt;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&lt;html lang="en"&gt;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&lt;head&gt;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&lt;meta charset="UTF-8"&gt;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&lt;title&gt;Document&lt;/title&gt;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&lt;/head&gt;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&lt;body&gt;</a:t>
            </a: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&lt;span&gt;</a:t>
            </a:r>
            <a:r>
              <a:rPr lang="en-US" altLang="zh-CN" dirty="0" err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Hello,world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!&lt;/span&gt;</a:t>
            </a:r>
            <a:endParaRPr lang="zh-CN" altLang="en-US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&lt;/body&gt;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&lt;/html&gt;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层叠样式表（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CSS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Arial" panose="020B0604020202020204" pitchFamily="34" charset="0"/>
              </a:rPr>
              <a:t>使用HTML标签所标识的内容，需要通过层叠样式表CSS（Cascading Style Sheets）来布局与美化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88720" y="2404745"/>
            <a:ext cx="7803515" cy="3969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&lt;style&gt;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span{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display: inline-block;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width:1.5em 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height: 1.5em;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text-align: center;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line-height: 1.5em;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border-radius: 1.5em;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background-color:red 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color:white;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font-weight: bold;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font-size:32px;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}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&lt;/style&gt;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客户端脚本编程语言 （JavaScript）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9955" y="1088040"/>
            <a:ext cx="10515600" cy="4351338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JavaScript客户端脚本语言则是一种有关因特网浏览器行为的编程，能够实现用户和浏览器之间的互动性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,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实现开发页面特效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6645" y="2802255"/>
            <a:ext cx="7874635" cy="9220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&lt;span onclick="this.style.color='yellow'"&gt;P&lt;/span&gt;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&lt;span onclick="alert('我是字母'+this.innerHTML)"&gt;H&lt;/span&gt;</a:t>
            </a:r>
          </a:p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&lt;span onclick="this.style.display='none'"&gt;P&lt;/span&gt;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数据库管理系统 （MySQL）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网页上的内容几乎都是来自数据库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数据库管理系统也是一种软件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它负责存储和管理网站所需的内容数据，包括文字、图片以及声音等数据内容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885" y="10580"/>
            <a:ext cx="10515600" cy="1325563"/>
          </a:xfrm>
        </p:spPr>
        <p:txBody>
          <a:bodyPr/>
          <a:lstStyle/>
          <a:p>
            <a:r>
              <a:rPr lang="en-US" altLang="zh-CN" dirty="0" err="1"/>
              <a:t>cpu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76305"/>
            <a:ext cx="10515600" cy="4351338"/>
          </a:xfrm>
        </p:spPr>
        <p:txBody>
          <a:bodyPr/>
          <a:lstStyle/>
          <a:p>
            <a:pPr>
              <a:spcBef>
                <a:spcPts val="675"/>
              </a:spcBef>
            </a:pPr>
            <a:r>
              <a:rPr lang="en-US" altLang="zh-CN" sz="2800" dirty="0"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2800" dirty="0">
                <a:cs typeface="微软雅黑" panose="020B0503020204020204" pitchFamily="34" charset="-122"/>
                <a:sym typeface="+mn-ea"/>
              </a:rPr>
              <a:t>即中央处理器</a:t>
            </a:r>
            <a:endParaRPr lang="en-US" altLang="zh-CN" sz="2800" dirty="0">
              <a:cs typeface="微软雅黑" panose="020B0503020204020204" pitchFamily="34" charset="-122"/>
            </a:endParaRPr>
          </a:p>
          <a:p>
            <a:pPr lvl="1">
              <a:spcBef>
                <a:spcPts val="675"/>
              </a:spcBef>
            </a:pPr>
            <a:r>
              <a:rPr lang="zh-CN" altLang="en-US" dirty="0">
                <a:cs typeface="微软雅黑" panose="020B0503020204020204" pitchFamily="34" charset="-122"/>
                <a:sym typeface="+mn-ea"/>
              </a:rPr>
              <a:t>负责进行算术和逻辑运算</a:t>
            </a:r>
            <a:endParaRPr lang="en-US" altLang="zh-CN" dirty="0">
              <a:cs typeface="微软雅黑" panose="020B0503020204020204" pitchFamily="34" charset="-122"/>
            </a:endParaRPr>
          </a:p>
          <a:p>
            <a:pPr lvl="1">
              <a:spcBef>
                <a:spcPts val="675"/>
              </a:spcBef>
            </a:pPr>
            <a:r>
              <a:rPr lang="en-US" altLang="zh-CN" dirty="0"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dirty="0">
                <a:cs typeface="微软雅黑" panose="020B0503020204020204" pitchFamily="34" charset="-122"/>
                <a:sym typeface="+mn-ea"/>
              </a:rPr>
              <a:t>相当于计算机系统的大脑</a:t>
            </a:r>
          </a:p>
        </p:txBody>
      </p:sp>
      <p:pic>
        <p:nvPicPr>
          <p:cNvPr id="22539" name="Picture 3" descr="9A-修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45" y="3068955"/>
            <a:ext cx="2275205" cy="1656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4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455" y="2839720"/>
            <a:ext cx="2582545" cy="188531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7" name="Group 36"/>
          <p:cNvGraphicFramePr/>
          <p:nvPr/>
        </p:nvGraphicFramePr>
        <p:xfrm>
          <a:off x="1534478" y="2905443"/>
          <a:ext cx="4210367" cy="2926080"/>
        </p:xfrm>
        <a:graphic>
          <a:graphicData uri="http://schemas.openxmlformats.org/drawingml/2006/table">
            <a:tbl>
              <a:tblPr/>
              <a:tblGrid>
                <a:gridCol w="1941830"/>
                <a:gridCol w="2268537"/>
              </a:tblGrid>
              <a:tr h="3381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适用类型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台式</a:t>
                      </a: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CPU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系列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CORE i7 920 	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内核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四核心	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主频（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MHz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2660MHz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睿频加速频率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2930MHz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插槽类型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LGA 1366 	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针脚数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1366pin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78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L2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缓存（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KB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  <a:cs typeface="Times New Roman" panose="02020603050405020304" pitchFamily="18" charset="0"/>
                        </a:rPr>
                        <a:t>1MB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服务器端脚本编程语言 （PHP）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服务器端脚本是用来协助Web服务器在服务器端完成业务工作的编程语言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是对Web服务器功能的扩展，并外挂在Web服务器上一起工作。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主要负责业务逻辑处理和操作数据库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合作开发流程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使用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PHP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操作数据库去查询要显示的内容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使用HTML标识文档结构和展示内容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使用CSS对页面进行布局和美化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使用JavaScript完成用户与浏览器交互，实现页面特效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使用Web服务器（Apache）发布到网上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通过浏览器进行显示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 16"/>
          <p:cNvGrpSpPr/>
          <p:nvPr/>
        </p:nvGrpSpPr>
        <p:grpSpPr>
          <a:xfrm>
            <a:off x="1519707" y="756771"/>
            <a:ext cx="2162156" cy="1654137"/>
            <a:chOff x="714162" y="457358"/>
            <a:chExt cx="2162719" cy="165456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62" y="685958"/>
              <a:ext cx="2162719" cy="142596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472355" y="45735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800" b="1" dirty="0"/>
                <a:t>产品</a:t>
              </a:r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6788739" y="4298008"/>
            <a:ext cx="2045648" cy="1722869"/>
            <a:chOff x="6700809" y="3077931"/>
            <a:chExt cx="2046181" cy="172331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809" y="3194301"/>
              <a:ext cx="2046181" cy="160694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7262472" y="3077931"/>
              <a:ext cx="577402" cy="369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b="1"/>
                <a:t>PHP</a:t>
              </a:r>
              <a:endParaRPr kumimoji="1" lang="zh-CN" altLang="en-US" sz="1800" b="1" dirty="0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1671491" y="3830821"/>
            <a:ext cx="1909372" cy="1672847"/>
            <a:chOff x="1397000" y="3813521"/>
            <a:chExt cx="1909869" cy="16732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000" y="3872058"/>
              <a:ext cx="1909869" cy="1614746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2028768" y="38135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800" b="1"/>
                <a:t>运维</a:t>
              </a:r>
              <a:endParaRPr kumimoji="1" lang="zh-CN" altLang="en-US" sz="1800" b="1" dirty="0"/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5652123" y="305613"/>
            <a:ext cx="2159438" cy="1766876"/>
            <a:chOff x="6535631" y="344590"/>
            <a:chExt cx="2160000" cy="17673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8" r="10072"/>
            <a:stretch>
              <a:fillRect/>
            </a:stretch>
          </p:blipFill>
          <p:spPr>
            <a:xfrm>
              <a:off x="6535631" y="511699"/>
              <a:ext cx="2160000" cy="160022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7151453" y="344590"/>
              <a:ext cx="396262" cy="369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800" b="1" dirty="0"/>
                <a:t>UI</a:t>
              </a:r>
              <a:endParaRPr kumimoji="1" lang="zh-CN" altLang="en-US" sz="1800" b="1" dirty="0"/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4606358" y="2428400"/>
            <a:ext cx="1901622" cy="1985947"/>
            <a:chOff x="4809581" y="1364216"/>
            <a:chExt cx="1846369" cy="229674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581" y="1518004"/>
              <a:ext cx="1846369" cy="214295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5338331" y="1364216"/>
              <a:ext cx="851455" cy="427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800" b="1"/>
                <a:t>服务器</a:t>
              </a:r>
              <a:endParaRPr kumimoji="1" lang="zh-CN" altLang="en-US" sz="1800" b="1" dirty="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8735598" y="2167768"/>
            <a:ext cx="1477684" cy="1847669"/>
            <a:chOff x="3140744" y="1194374"/>
            <a:chExt cx="1478069" cy="18481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744" y="1384203"/>
              <a:ext cx="1478069" cy="1658321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391430" y="1194374"/>
              <a:ext cx="646331" cy="368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800" b="1" dirty="0"/>
                <a:t>前端</a:t>
              </a:r>
            </a:p>
          </p:txBody>
        </p:sp>
      </p:grpSp>
      <p:cxnSp>
        <p:nvCxnSpPr>
          <p:cNvPr id="25" name="曲线连接符 24"/>
          <p:cNvCxnSpPr>
            <a:stCxn id="6" idx="3"/>
            <a:endCxn id="7" idx="1"/>
          </p:cNvCxnSpPr>
          <p:nvPr/>
        </p:nvCxnSpPr>
        <p:spPr>
          <a:xfrm flipV="1">
            <a:off x="3681861" y="1272585"/>
            <a:ext cx="1943494" cy="46787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7" idx="3"/>
            <a:endCxn id="14" idx="3"/>
          </p:cNvCxnSpPr>
          <p:nvPr/>
        </p:nvCxnSpPr>
        <p:spPr>
          <a:xfrm>
            <a:off x="7811770" y="1272540"/>
            <a:ext cx="1821180" cy="1079500"/>
          </a:xfrm>
          <a:prstGeom prst="curvedConnector3">
            <a:avLst>
              <a:gd name="adj1" fmla="val 11307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曲线连接符 28"/>
          <p:cNvCxnSpPr>
            <a:stCxn id="5" idx="2"/>
            <a:endCxn id="4" idx="3"/>
          </p:cNvCxnSpPr>
          <p:nvPr/>
        </p:nvCxnSpPr>
        <p:spPr>
          <a:xfrm rot="5400000">
            <a:off x="8553325" y="4296498"/>
            <a:ext cx="1202175" cy="64005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4" idx="1"/>
            <a:endCxn id="8" idx="3"/>
          </p:cNvCxnSpPr>
          <p:nvPr/>
        </p:nvCxnSpPr>
        <p:spPr>
          <a:xfrm rot="10800000">
            <a:off x="3580861" y="4696504"/>
            <a:ext cx="3207877" cy="52110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曲线连接符 32"/>
          <p:cNvCxnSpPr>
            <a:stCxn id="13" idx="0"/>
            <a:endCxn id="9" idx="1"/>
          </p:cNvCxnSpPr>
          <p:nvPr/>
        </p:nvCxnSpPr>
        <p:spPr>
          <a:xfrm rot="5400000" flipH="1" flipV="1">
            <a:off x="3444787" y="2669250"/>
            <a:ext cx="342957" cy="198018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65" y="1003935"/>
            <a:ext cx="1368425" cy="153225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59" y="625714"/>
            <a:ext cx="1803369" cy="172649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86" y="4304468"/>
            <a:ext cx="2930287" cy="162552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51" y="2478753"/>
            <a:ext cx="2982870" cy="153695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0098" y="4414826"/>
            <a:ext cx="880920" cy="8809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605" y="-53555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sym typeface="+mn-ea"/>
              </a:rPr>
              <a:t>网站开发流程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C 0.09753 0.14861 0.19505 0.29722 0.25104 0.28704 C 0.3069 0.27685 0.33529 -0.06088 0.33529 -0.06065 " pathEditMode="relative" rAng="0" ptsTypes="AAA">
                                      <p:cBhvr>
                                        <p:cTn id="1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8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C -0.03893 0.1118 -0.07786 0.22384 -0.03958 0.27384 C -0.00117 0.32384 0.23034 0.29976 0.23034 0.3 " pathEditMode="relative" rAng="0" ptsTypes="AAA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C -0.14271 -0.06828 -0.28528 -0.13634 -0.3125 -0.08148 C -0.33984 -0.02639 -0.16354 0.32986 -0.16354 0.3301 " pathEditMode="relative" rAng="0" ptsTypes="AAA">
                                      <p:cBhvr>
                                        <p:cTn id="3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81" y="1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C -0.05013 -0.19306 -0.10026 -0.38588 -0.16979 -0.39815 C -0.23945 -0.41042 -0.4177 -0.07408 -0.4177 -0.07385 " pathEditMode="relative" rAng="0" ptsTypes="AAA">
                                      <p:cBhvr>
                                        <p:cTn id="5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85" y="-1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278 L 0.25508 -0.1879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-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ctrTitle" idx="4294967295"/>
          </p:nvPr>
        </p:nvSpPr>
        <p:spPr>
          <a:xfrm>
            <a:off x="2031365" y="2560320"/>
            <a:ext cx="9074151" cy="12033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>
              <a:defRPr kern="1200"/>
            </a:lvl1pPr>
          </a:lstStyle>
          <a:p>
            <a:pPr lvl="0" eaLnBrk="1" hangingPunct="1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三、搭建web开发平台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auto">
          <a:xfrm>
            <a:off x="37008" y="165077"/>
            <a:ext cx="11531600" cy="759884"/>
          </a:xfrm>
          <a:prstGeom prst="rect">
            <a:avLst/>
          </a:prstGeom>
          <a:noFill/>
          <a:ln>
            <a:noFill/>
          </a:ln>
        </p:spPr>
        <p:txBody>
          <a:bodyPr vert="horz" wrap="square" lIns="137160" tIns="68580" rIns="137160" bIns="68580" numCol="1" rtlCol="0" anchor="ctr" anchorCtr="0" compatLnSpc="1">
            <a:normAutofit/>
          </a:bodyPr>
          <a:lstStyle/>
          <a:p>
            <a:pPr marL="0" marR="0" lvl="0" indent="0" algn="l" defTabSz="10287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735" b="1" dirty="0" smtClean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LAMP</a:t>
            </a:r>
            <a:r>
              <a:rPr lang="zh-CN" altLang="en-US" sz="3735" b="1" dirty="0" smtClean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、</a:t>
            </a:r>
            <a:r>
              <a:rPr lang="en-US" altLang="zh-CN" sz="3735" b="1" dirty="0" smtClean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LNMP</a:t>
            </a:r>
            <a:endParaRPr kumimoji="0" lang="en-US" altLang="zh-CN" sz="3735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1371" y="836712"/>
            <a:ext cx="11137237" cy="5824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"/>
            </a:pPr>
            <a:r>
              <a:rPr kumimoji="1" lang="zh-CN" altLang="en-US" sz="26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</a:t>
            </a:r>
            <a:endParaRPr kumimoji="1"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 +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Apache(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)+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MySQL+PHP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）网站架构是目前国际流行的成熟的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"/>
            </a:pPr>
            <a:r>
              <a:rPr kumimoji="1" lang="zh-CN" altLang="en-US" sz="2665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优势</a:t>
            </a:r>
            <a:endParaRPr kumimoji="1"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所有组成产品均是开源软件</a:t>
            </a: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Java/J2EE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架构相比，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资源丰富、开发速度快等特点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和微软的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asp.net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架构相比，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具有通用、跨平台、高性能、扩展性强、开发成本低的优势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endParaRPr lang="en-US" altLang="zh-CN" sz="2665" dirty="0" smtClean="0"/>
          </a:p>
          <a:p>
            <a:pPr lvl="1">
              <a:lnSpc>
                <a:spcPct val="150000"/>
              </a:lnSpc>
              <a:buClr>
                <a:srgbClr val="00B0F0"/>
              </a:buClr>
            </a:pPr>
            <a:endParaRPr kumimoji="1" sz="2665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搭建</a:t>
            </a:r>
            <a:r>
              <a:rPr lang="en-US" altLang="zh-CN" dirty="0" smtClean="0">
                <a:sym typeface="+mn-ea"/>
              </a:rPr>
              <a:t>PHP</a:t>
            </a:r>
            <a:r>
              <a:rPr lang="zh-CN" altLang="en-US" dirty="0">
                <a:sym typeface="+mn-ea"/>
              </a:rPr>
              <a:t>运行环境</a:t>
            </a:r>
            <a:endParaRPr lang="en-US" altLang="zh-CN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5580"/>
            <a:ext cx="10515600" cy="3993515"/>
          </a:xfrm>
        </p:spPr>
        <p:txBody>
          <a:bodyPr>
            <a:normAutofit/>
          </a:bodyPr>
          <a:lstStyle/>
          <a:p>
            <a:pPr marL="838200" indent="-381000">
              <a:buClr>
                <a:srgbClr val="00B0F0"/>
              </a:buClr>
              <a:buFont typeface="Wingdings" panose="05000000000000000000" charset="0"/>
              <a:buChar char="v"/>
            </a:pPr>
            <a:r>
              <a:rPr kumimoji="1" lang="en-US" altLang="zh-CN" sz="2800" b="1" dirty="0">
                <a:cs typeface="微软雅黑" panose="020B0503020204020204" pitchFamily="34" charset="-122"/>
                <a:sym typeface="+mn-ea"/>
              </a:rPr>
              <a:t>Linux</a:t>
            </a:r>
            <a:r>
              <a:rPr kumimoji="1" lang="zh-CN" altLang="en-US" sz="2800" dirty="0">
                <a:cs typeface="微软雅黑" panose="020B0503020204020204" pitchFamily="34" charset="-122"/>
                <a:sym typeface="+mn-ea"/>
              </a:rPr>
              <a:t>下的安装（</a:t>
            </a:r>
            <a:r>
              <a:rPr kumimoji="1" lang="en-US" altLang="zh-CN" sz="2800" dirty="0">
                <a:cs typeface="微软雅黑" panose="020B0503020204020204" pitchFamily="34" charset="-122"/>
                <a:sym typeface="+mn-ea"/>
              </a:rPr>
              <a:t>LAMP</a:t>
            </a:r>
            <a:r>
              <a:rPr kumimoji="1" lang="zh-CN" altLang="en-US" sz="2800" dirty="0">
                <a:cs typeface="微软雅黑" panose="020B0503020204020204" pitchFamily="34" charset="-122"/>
                <a:sym typeface="+mn-ea"/>
              </a:rPr>
              <a:t>）</a:t>
            </a:r>
          </a:p>
          <a:p>
            <a:pPr lvl="2"/>
            <a:r>
              <a:rPr kumimoji="1" lang="zh-CN" altLang="en-US" dirty="0">
                <a:cs typeface="微软雅黑" panose="020B0503020204020204" pitchFamily="34" charset="-122"/>
                <a:sym typeface="+mn-ea"/>
              </a:rPr>
              <a:t>源码包安装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2"/>
            <a:r>
              <a:rPr kumimoji="1" lang="en-US" altLang="zh-CN" dirty="0" smtClean="0">
                <a:cs typeface="微软雅黑" panose="020B0503020204020204" pitchFamily="34" charset="-122"/>
                <a:sym typeface="+mn-ea"/>
              </a:rPr>
              <a:t>rpm</a:t>
            </a:r>
            <a:r>
              <a:rPr kumimoji="1" lang="zh-CN" altLang="en-US" dirty="0">
                <a:cs typeface="微软雅黑" panose="020B0503020204020204" pitchFamily="34" charset="-122"/>
                <a:sym typeface="+mn-ea"/>
              </a:rPr>
              <a:t>包安装</a:t>
            </a:r>
          </a:p>
          <a:p>
            <a:pPr lvl="2"/>
            <a:r>
              <a:rPr kumimoji="1" lang="en-US" altLang="zh-CN" dirty="0">
                <a:cs typeface="微软雅黑" panose="020B0503020204020204" pitchFamily="34" charset="-122"/>
                <a:sym typeface="+mn-ea"/>
              </a:rPr>
              <a:t>yum</a:t>
            </a:r>
            <a:r>
              <a:rPr kumimoji="1" lang="zh-CN" altLang="en-US" dirty="0">
                <a:cs typeface="微软雅黑" panose="020B0503020204020204" pitchFamily="34" charset="-122"/>
                <a:sym typeface="+mn-ea"/>
              </a:rPr>
              <a:t>安装</a:t>
            </a:r>
          </a:p>
          <a:p>
            <a:pPr lvl="2"/>
            <a:r>
              <a:rPr kumimoji="1" lang="en-US" altLang="zh-CN" dirty="0">
                <a:cs typeface="微软雅黑" panose="020B0503020204020204" pitchFamily="34" charset="-122"/>
                <a:sym typeface="+mn-ea"/>
              </a:rPr>
              <a:t>shell</a:t>
            </a:r>
            <a:r>
              <a:rPr kumimoji="1" lang="zh-CN" altLang="en-US" dirty="0">
                <a:cs typeface="微软雅黑" panose="020B0503020204020204" pitchFamily="34" charset="-122"/>
                <a:sym typeface="+mn-ea"/>
              </a:rPr>
              <a:t>脚本一键安装</a:t>
            </a:r>
            <a:endParaRPr kumimoji="1" lang="zh-CN" altLang="en-US" sz="2400" dirty="0">
              <a:cs typeface="微软雅黑" panose="020B0503020204020204" pitchFamily="34" charset="-122"/>
              <a:sym typeface="+mn-ea"/>
            </a:endParaRPr>
          </a:p>
          <a:p>
            <a:pPr marL="838200" indent="-381000">
              <a:buClr>
                <a:srgbClr val="00B0F0"/>
              </a:buClr>
              <a:buFont typeface="Wingdings" panose="05000000000000000000" charset="0"/>
              <a:buChar char="v"/>
            </a:pPr>
            <a:r>
              <a:rPr kumimoji="1" lang="zh-CN" altLang="en-US" dirty="0">
                <a:cs typeface="微软雅黑" panose="020B0503020204020204" pitchFamily="34" charset="-122"/>
                <a:sym typeface="+mn-ea"/>
              </a:rPr>
              <a:t>windows安装</a:t>
            </a:r>
            <a:r>
              <a:rPr kumimoji="1" lang="en-US" altLang="zh-CN" dirty="0">
                <a:cs typeface="微软雅黑" panose="020B0503020204020204" pitchFamily="34" charset="-122"/>
                <a:sym typeface="+mn-ea"/>
              </a:rPr>
              <a:t>( WAMP )</a:t>
            </a:r>
            <a:endParaRPr kumimoji="1" lang="zh-CN" altLang="en-US" sz="2330" dirty="0">
              <a:cs typeface="微软雅黑" panose="020B0503020204020204" pitchFamily="34" charset="-122"/>
              <a:sym typeface="+mn-ea"/>
            </a:endParaRPr>
          </a:p>
          <a:p>
            <a:pPr lvl="2"/>
            <a:r>
              <a:rPr kumimoji="1" lang="zh-CN" altLang="en-US" sz="1935" dirty="0">
                <a:cs typeface="微软雅黑" panose="020B0503020204020204" pitchFamily="34" charset="-122"/>
                <a:sym typeface="+mn-ea"/>
              </a:rPr>
              <a:t>单个下载安装</a:t>
            </a:r>
            <a:endParaRPr kumimoji="1" lang="zh-CN" altLang="en-US" sz="193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2"/>
            <a:r>
              <a:rPr kumimoji="1" lang="zh-CN" altLang="en-US" sz="1935" dirty="0">
                <a:cs typeface="微软雅黑" panose="020B0503020204020204" pitchFamily="34" charset="-122"/>
                <a:sym typeface="+mn-ea"/>
              </a:rPr>
              <a:t>集成环境安装（</a:t>
            </a:r>
            <a:r>
              <a:rPr kumimoji="1" lang="en-US" altLang="zh-CN" sz="1935" b="1" dirty="0">
                <a:solidFill>
                  <a:srgbClr val="FF0000"/>
                </a:solidFill>
                <a:cs typeface="微软雅黑" panose="020B0503020204020204" pitchFamily="34" charset="-122"/>
                <a:sym typeface="+mn-ea"/>
              </a:rPr>
              <a:t>phpstudy</a:t>
            </a:r>
            <a:r>
              <a:rPr kumimoji="1" lang="en-US" altLang="zh-CN" sz="1935" dirty="0">
                <a:solidFill>
                  <a:schemeClr val="tx1">
                    <a:lumMod val="85000"/>
                    <a:lumOff val="15000"/>
                  </a:schemeClr>
                </a:solidFill>
                <a:cs typeface="微软雅黑" panose="020B0503020204020204" pitchFamily="34" charset="-122"/>
                <a:sym typeface="+mn-ea"/>
              </a:rPr>
              <a:t>,</a:t>
            </a:r>
            <a:r>
              <a:rPr kumimoji="1" lang="en-US" altLang="zh-CN" sz="1935" dirty="0">
                <a:cs typeface="微软雅黑" panose="020B0503020204020204" pitchFamily="34" charset="-122"/>
                <a:sym typeface="+mn-ea"/>
              </a:rPr>
              <a:t>wamp,</a:t>
            </a:r>
            <a:r>
              <a:rPr kumimoji="1" lang="en-US" altLang="zh-CN" sz="1935" dirty="0">
                <a:solidFill>
                  <a:schemeClr val="tx1">
                    <a:lumMod val="85000"/>
                    <a:lumOff val="15000"/>
                  </a:schemeClr>
                </a:solidFill>
                <a:cs typeface="微软雅黑" panose="020B0503020204020204" pitchFamily="34" charset="-122"/>
                <a:sym typeface="+mn-ea"/>
              </a:rPr>
              <a:t>AppServ</a:t>
            </a:r>
            <a:r>
              <a:rPr kumimoji="1" lang="zh-CN" altLang="en-US" sz="1935" dirty="0">
                <a:cs typeface="微软雅黑" panose="020B0503020204020204" pitchFamily="34" charset="-122"/>
                <a:sym typeface="+mn-ea"/>
              </a:rPr>
              <a:t>）</a:t>
            </a:r>
            <a:endParaRPr kumimoji="1" lang="zh-CN" altLang="en-US" sz="1940" dirty="0">
              <a:cs typeface="微软雅黑" panose="020B0503020204020204" pitchFamily="34" charset="-122"/>
              <a:sym typeface="+mn-ea"/>
            </a:endParaRPr>
          </a:p>
          <a:p>
            <a:pPr lvl="2"/>
            <a:endParaRPr kumimoji="1" lang="zh-CN" altLang="en-US" sz="233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676400" lvl="2" indent="-4572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PHP</a:t>
            </a:r>
            <a:r>
              <a:rPr lang="zh-CN" altLang="en-US" dirty="0">
                <a:sym typeface="+mn-ea"/>
              </a:rPr>
              <a:t>开发工具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Zend Studio</a:t>
            </a:r>
            <a:r>
              <a:rPr lang="zh-CN" altLang="en-US" dirty="0">
                <a:sym typeface="+mn-ea"/>
              </a:rPr>
              <a:t>：商业版，Zend官方出品，基于eclipse</a:t>
            </a:r>
            <a:endParaRPr lang="zh-CN" altLang="en-US" dirty="0"/>
          </a:p>
          <a:p>
            <a:r>
              <a:rPr lang="zh-CN" altLang="en-US" b="1" dirty="0">
                <a:solidFill>
                  <a:srgbClr val="FF0000"/>
                </a:solidFill>
                <a:sym typeface="+mn-ea"/>
              </a:rPr>
              <a:t>PHPStorm</a:t>
            </a:r>
            <a:r>
              <a:rPr lang="zh-CN" altLang="en-US" dirty="0">
                <a:sym typeface="+mn-ea"/>
              </a:rPr>
              <a:t>： JetBrains 公司开发的商业版 PHP 集成开发工具</a:t>
            </a:r>
          </a:p>
          <a:p>
            <a:r>
              <a:rPr lang="zh-CN" altLang="en-US" dirty="0">
                <a:sym typeface="+mn-ea"/>
              </a:rPr>
              <a:t>Notepad++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SublimeTex</a:t>
            </a:r>
            <a:r>
              <a:rPr lang="en-US" altLang="zh-CN" dirty="0">
                <a:sym typeface="+mn-ea"/>
              </a:rPr>
              <a:t>t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Editplus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Adobe </a:t>
            </a:r>
            <a:r>
              <a:rPr lang="en-US" altLang="zh-CN" dirty="0" err="1" smtClean="0">
                <a:sym typeface="+mn-ea"/>
              </a:rPr>
              <a:t>Dreamweave</a:t>
            </a:r>
            <a:r>
              <a:rPr lang="en-US" altLang="zh-CN" dirty="0" smtClean="0">
                <a:sym typeface="+mn-ea"/>
              </a:rPr>
              <a:t>  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 bwMode="auto">
          <a:xfrm>
            <a:off x="46949" y="165077"/>
            <a:ext cx="11531600" cy="759884"/>
          </a:xfrm>
          <a:prstGeom prst="rect">
            <a:avLst/>
          </a:prstGeom>
          <a:noFill/>
          <a:ln>
            <a:noFill/>
          </a:ln>
        </p:spPr>
        <p:txBody>
          <a:bodyPr vert="horz" wrap="square" lIns="137160" tIns="68580" rIns="137160" bIns="68580" numCol="1" rtlCol="0" anchor="ctr" anchorCtr="0" compatLnSpc="1">
            <a:normAutofit/>
          </a:bodyPr>
          <a:lstStyle/>
          <a:p>
            <a:pPr marL="0" marR="0" lvl="0" indent="0" algn="l" defTabSz="1028700" rtl="0" eaLnBrk="1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735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作业：</a:t>
            </a:r>
            <a:endParaRPr kumimoji="0" lang="zh-CN" altLang="en-US" sz="3735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1371" y="836712"/>
            <a:ext cx="11137237" cy="741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B0F0"/>
              </a:buClr>
              <a:buFont typeface="+mj-ea"/>
              <a:buAutoNum type="circleNumDbPlain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计算机主要有哪些部分组成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各有什么作用</a:t>
            </a:r>
          </a:p>
          <a:p>
            <a:pPr marL="457200" indent="-457200">
              <a:lnSpc>
                <a:spcPct val="150000"/>
              </a:lnSpc>
              <a:buClr>
                <a:srgbClr val="00B0F0"/>
              </a:buClr>
              <a:buFont typeface="+mj-ea"/>
              <a:buAutoNum type="circleNumDbPlain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计算机容量单位有哪些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它们之间的换算关系是什么</a:t>
            </a:r>
          </a:p>
          <a:p>
            <a:pPr marL="457200" indent="-457200">
              <a:lnSpc>
                <a:spcPct val="150000"/>
              </a:lnSpc>
              <a:buClr>
                <a:srgbClr val="00B0F0"/>
              </a:buClr>
              <a:buFont typeface="+mj-ea"/>
              <a:buAutoNum type="circleNumDbPlain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简述计算机工作原理</a:t>
            </a:r>
          </a:p>
          <a:p>
            <a:pPr marL="457200" indent="-457200">
              <a:lnSpc>
                <a:spcPct val="150000"/>
              </a:lnSpc>
              <a:buClr>
                <a:srgbClr val="00B0F0"/>
              </a:buClr>
              <a:buFont typeface="+mj-ea"/>
              <a:buAutoNum type="circleNumDbPlain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地址的作用及相关命令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00B0F0"/>
              </a:buClr>
              <a:buFont typeface="+mj-ea"/>
              <a:buAutoNum type="circleNumDbPlain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B/S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软件体系结构优势</a:t>
            </a:r>
          </a:p>
          <a:p>
            <a:pPr marL="457200" indent="-457200">
              <a:lnSpc>
                <a:spcPct val="150000"/>
              </a:lnSpc>
              <a:buClr>
                <a:srgbClr val="00B0F0"/>
              </a:buClr>
              <a:buFont typeface="+mj-ea"/>
              <a:buAutoNum type="circleNumDbPlain"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简述动态网站工作原理</a:t>
            </a:r>
            <a:endParaRPr lang="zh-CN" alt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rgbClr val="00B0F0"/>
              </a:buClr>
              <a:buFont typeface="+mj-ea"/>
              <a:buAutoNum type="circleNumDbPlain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</a:p>
          <a:p>
            <a:pPr marL="457200" indent="-457200">
              <a:lnSpc>
                <a:spcPct val="150000"/>
              </a:lnSpc>
              <a:buClr>
                <a:srgbClr val="00B0F0"/>
              </a:buClr>
              <a:buFont typeface="+mj-ea"/>
              <a:buAutoNum type="circleNumDbPlain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简要描述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，举例说明</a:t>
            </a:r>
          </a:p>
          <a:p>
            <a:pPr marL="457200" indent="-457200">
              <a:lnSpc>
                <a:spcPct val="150000"/>
              </a:lnSpc>
              <a:buClr>
                <a:srgbClr val="00B0F0"/>
              </a:buClr>
              <a:buFont typeface="+mj-ea"/>
              <a:buAutoNum type="circleNumDbPlain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LAMP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，优势是什么</a:t>
            </a:r>
          </a:p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"/>
            </a:pP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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ü"/>
            </a:pPr>
            <a:endParaRPr lang="en-US" altLang="zh-CN" sz="2665" dirty="0" smtClean="0"/>
          </a:p>
          <a:p>
            <a:pPr lvl="1">
              <a:lnSpc>
                <a:spcPct val="150000"/>
              </a:lnSpc>
              <a:buClr>
                <a:srgbClr val="00B0F0"/>
              </a:buClr>
            </a:pPr>
            <a:endParaRPr kumimoji="1" sz="2665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5580"/>
            <a:ext cx="10088880" cy="4351655"/>
          </a:xfrm>
        </p:spPr>
        <p:txBody>
          <a:bodyPr/>
          <a:lstStyle/>
          <a:p>
            <a:r>
              <a:rPr lang="zh-CN" altLang="en-US" dirty="0">
                <a:cs typeface="微软雅黑" panose="020B0503020204020204" pitchFamily="34" charset="-122"/>
                <a:sym typeface="+mn-ea"/>
              </a:rPr>
              <a:t>内存条是连接</a:t>
            </a:r>
            <a:r>
              <a:rPr lang="en-US" altLang="zh-CN" dirty="0"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dirty="0">
                <a:cs typeface="微软雅黑" panose="020B0503020204020204" pitchFamily="34" charset="-122"/>
                <a:sym typeface="+mn-ea"/>
              </a:rPr>
              <a:t>和其他设备的通道，起到缓冲和数据交换作用</a:t>
            </a:r>
            <a:endParaRPr lang="zh-CN" altLang="en-US" dirty="0"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3" y="2681605"/>
            <a:ext cx="6537960" cy="2758440"/>
          </a:xfrm>
          <a:prstGeom prst="rect">
            <a:avLst/>
          </a:prstGeom>
        </p:spPr>
      </p:pic>
      <p:graphicFrame>
        <p:nvGraphicFramePr>
          <p:cNvPr id="4" name="Group 4"/>
          <p:cNvGraphicFramePr/>
          <p:nvPr/>
        </p:nvGraphicFramePr>
        <p:xfrm>
          <a:off x="7220903" y="3232048"/>
          <a:ext cx="4038600" cy="2208213"/>
        </p:xfrm>
        <a:graphic>
          <a:graphicData uri="http://schemas.openxmlformats.org/drawingml/2006/table">
            <a:tbl>
              <a:tblPr/>
              <a:tblGrid>
                <a:gridCol w="2020888"/>
                <a:gridCol w="2017712"/>
              </a:tblGrid>
              <a:tr h="3302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内存类型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DDRIII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适用机型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台式机内存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4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内存容量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2048MB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3080D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金手指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3080D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240</a:t>
                      </a: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3080D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针脚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内存主频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1625MHz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3080D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电压（</a:t>
                      </a: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3080D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3080D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3080D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Times New Roman" panose="02020603050405020304" pitchFamily="18" charset="0"/>
                        </a:rPr>
                        <a:t>1.5V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0" noProof="0" dirty="0">
                <a:solidFill>
                  <a:schemeClr val="tx1"/>
                </a:solidFill>
                <a:cs typeface="+mn-cs"/>
                <a:sym typeface="+mn-ea"/>
              </a:rPr>
              <a:t>硬盘是计算机中最重要的存储设备</a:t>
            </a:r>
          </a:p>
        </p:txBody>
      </p:sp>
      <p:graphicFrame>
        <p:nvGraphicFramePr>
          <p:cNvPr id="19462" name="表格 19461"/>
          <p:cNvGraphicFramePr/>
          <p:nvPr/>
        </p:nvGraphicFramePr>
        <p:xfrm>
          <a:off x="1444308" y="2461578"/>
          <a:ext cx="4357688" cy="3355340"/>
        </p:xfrm>
        <a:graphic>
          <a:graphicData uri="http://schemas.openxmlformats.org/drawingml/2006/table">
            <a:tbl>
              <a:tblPr/>
              <a:tblGrid>
                <a:gridCol w="2197100"/>
                <a:gridCol w="2160588"/>
              </a:tblGrid>
              <a:tr h="33528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 eaLnBrk="1" hangingPunct="1"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适用类型</a:t>
                      </a:r>
                    </a:p>
                  </a:txBody>
                  <a:tcPr>
                    <a:lnL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algn="ctr" eaLnBrk="1" hangingPunct="1"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台式机硬盘</a:t>
                      </a:r>
                    </a:p>
                  </a:txBody>
                  <a:tcPr>
                    <a:lnL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/>
                    </a:solidFill>
                  </a:tcPr>
                </a:tc>
              </a:tr>
              <a:tr h="3349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硬盘容量</a:t>
                      </a:r>
                    </a:p>
                  </a:txBody>
                  <a:tcPr>
                    <a:lnL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1000GB</a:t>
                      </a:r>
                    </a:p>
                  </a:txBody>
                  <a:tcPr>
                    <a:lnL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zh-CN" altLang="en-US" sz="1600" b="1" dirty="0">
                          <a:solidFill>
                            <a:srgbClr val="0D0D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缓存（</a:t>
                      </a:r>
                      <a:r>
                        <a:rPr lang="en-US" altLang="zh-CN" sz="1600" b="1" dirty="0">
                          <a:solidFill>
                            <a:srgbClr val="0D0D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MB</a:t>
                      </a:r>
                      <a:r>
                        <a:rPr lang="zh-CN" altLang="en-US" sz="1600" b="1" dirty="0">
                          <a:solidFill>
                            <a:srgbClr val="0D0D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）</a:t>
                      </a:r>
                    </a:p>
                  </a:txBody>
                  <a:tcPr>
                    <a:lnL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en-US" altLang="zh-CN" sz="1600" b="1" dirty="0">
                          <a:solidFill>
                            <a:srgbClr val="0D0D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64MB</a:t>
                      </a:r>
                    </a:p>
                  </a:txBody>
                  <a:tcPr>
                    <a:lnL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zh-CN" altLang="en-US" sz="1600" b="1" dirty="0">
                          <a:solidFill>
                            <a:srgbClr val="0D0D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接口类型</a:t>
                      </a:r>
                    </a:p>
                  </a:txBody>
                  <a:tcPr>
                    <a:lnL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en-US" altLang="zh-CN" sz="1600" b="1" dirty="0">
                          <a:solidFill>
                            <a:srgbClr val="0D0D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SATA 3.0</a:t>
                      </a:r>
                    </a:p>
                  </a:txBody>
                  <a:tcPr>
                    <a:lnL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转速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/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分</a:t>
                      </a:r>
                    </a:p>
                  </a:txBody>
                  <a:tcPr>
                    <a:lnL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7200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转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/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分</a:t>
                      </a:r>
                    </a:p>
                  </a:txBody>
                  <a:tcPr>
                    <a:lnL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单碟容量（</a:t>
                      </a: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GB</a:t>
                      </a:r>
                      <a:r>
                        <a:rPr lang="zh-CN" altLang="en-US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）</a:t>
                      </a:r>
                    </a:p>
                  </a:txBody>
                  <a:tcPr>
                    <a:lnL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en-US" altLang="zh-CN" sz="1600" b="1" dirty="0">
                          <a:solidFill>
                            <a:srgbClr val="FF0000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500GB</a:t>
                      </a:r>
                    </a:p>
                  </a:txBody>
                  <a:tcPr>
                    <a:lnL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zh-CN" altLang="en-US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盘片数（张）</a:t>
                      </a:r>
                    </a:p>
                  </a:txBody>
                  <a:tcPr>
                    <a:lnL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en-US" altLang="zh-CN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2</a:t>
                      </a:r>
                    </a:p>
                  </a:txBody>
                  <a:tcPr>
                    <a:lnL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zh-CN" altLang="en-US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接口速度（</a:t>
                      </a:r>
                      <a:r>
                        <a:rPr lang="en-US" altLang="zh-CN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MB/s</a:t>
                      </a:r>
                      <a:r>
                        <a:rPr lang="zh-CN" altLang="en-US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）</a:t>
                      </a:r>
                    </a:p>
                  </a:txBody>
                  <a:tcPr>
                    <a:lnL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en-US" altLang="zh-CN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300MB/s</a:t>
                      </a:r>
                    </a:p>
                  </a:txBody>
                  <a:tcPr>
                    <a:lnL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zh-CN" altLang="en-US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内部传输速率（</a:t>
                      </a:r>
                      <a:r>
                        <a:rPr lang="en-US" altLang="zh-CN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Mb/s</a:t>
                      </a:r>
                      <a:r>
                        <a:rPr lang="zh-CN" altLang="en-US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）</a:t>
                      </a:r>
                    </a:p>
                  </a:txBody>
                  <a:tcPr>
                    <a:lnL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en-US" altLang="zh-CN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126Mbits/s</a:t>
                      </a:r>
                    </a:p>
                  </a:txBody>
                  <a:tcPr>
                    <a:lnL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zh-CN" altLang="en-US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外部传输速率（</a:t>
                      </a:r>
                      <a:r>
                        <a:rPr lang="en-US" altLang="zh-CN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MB/s</a:t>
                      </a:r>
                      <a:r>
                        <a:rPr lang="zh-CN" altLang="en-US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）</a:t>
                      </a:r>
                    </a:p>
                  </a:txBody>
                  <a:tcPr>
                    <a:lnL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defRPr>
                      </a:lvl5pPr>
                    </a:lstStyle>
                    <a:p>
                      <a:pPr marL="342900" lvl="0" indent="-342900" eaLnBrk="1" hangingPunct="1">
                        <a:buNone/>
                      </a:pPr>
                      <a:r>
                        <a:rPr lang="en-US" altLang="zh-CN" sz="1600" b="1" dirty="0">
                          <a:solidFill>
                            <a:srgbClr val="03080D"/>
                          </a:solidFill>
                          <a:latin typeface="仿宋_GB2312" pitchFamily="49" charset="-122"/>
                          <a:ea typeface="仿宋_GB2312" pitchFamily="49" charset="-122"/>
                        </a:rPr>
                        <a:t>600MB/sec</a:t>
                      </a:r>
                    </a:p>
                  </a:txBody>
                  <a:tcPr>
                    <a:lnL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BACC6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1551" name="Picture 47" descr="硬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490" y="2679692"/>
            <a:ext cx="2616835" cy="2767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容量单位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5580"/>
            <a:ext cx="10515600" cy="4939665"/>
          </a:xfrm>
        </p:spPr>
        <p:txBody>
          <a:bodyPr>
            <a:normAutofit fontScale="97500" lnSpcReduction="10000"/>
          </a:bodyPr>
          <a:lstStyle/>
          <a:p>
            <a:r>
              <a:rPr lang="zh-CN" altLang="en-US" dirty="0"/>
              <a:t>1 </a:t>
            </a:r>
            <a:r>
              <a:rPr lang="zh-CN" altLang="en-US" dirty="0" smtClean="0"/>
              <a:t>Bytes  </a:t>
            </a:r>
            <a:r>
              <a:rPr lang="zh-CN" altLang="en-US" dirty="0"/>
              <a:t>= 8 </a:t>
            </a:r>
            <a:r>
              <a:rPr lang="zh-CN" altLang="en-US" dirty="0" smtClean="0"/>
              <a:t>bits</a:t>
            </a:r>
            <a:endParaRPr lang="zh-CN" altLang="en-US" dirty="0"/>
          </a:p>
          <a:p>
            <a:r>
              <a:rPr lang="zh-CN" altLang="en-US" dirty="0"/>
              <a:t>1 KB = 1024 Bytes</a:t>
            </a:r>
          </a:p>
          <a:p>
            <a:r>
              <a:rPr lang="zh-CN" altLang="en-US" dirty="0"/>
              <a:t>1 MB = 1024 KB</a:t>
            </a:r>
          </a:p>
          <a:p>
            <a:r>
              <a:rPr lang="zh-CN" altLang="en-US" dirty="0"/>
              <a:t>1 GB = 1024 MB</a:t>
            </a:r>
          </a:p>
          <a:p>
            <a:r>
              <a:rPr lang="zh-CN" altLang="en-US" dirty="0"/>
              <a:t>1 TB=1024 GB</a:t>
            </a:r>
          </a:p>
          <a:p>
            <a:r>
              <a:rPr lang="zh-CN" altLang="en-US" dirty="0"/>
              <a:t>1 PB=1024 TB</a:t>
            </a:r>
          </a:p>
          <a:p>
            <a:r>
              <a:rPr lang="zh-CN" altLang="en-US" dirty="0"/>
              <a:t>1 EB=1024 PB</a:t>
            </a:r>
          </a:p>
          <a:p>
            <a:r>
              <a:rPr lang="zh-CN" altLang="en-US" dirty="0"/>
              <a:t>但是硬盘厂家往往采用更简便的算法，即：</a:t>
            </a:r>
          </a:p>
          <a:p>
            <a:pPr lvl="1"/>
            <a:r>
              <a:rPr lang="zh-CN" altLang="en-US" dirty="0"/>
              <a:t>1GB＝1000MB, 1MB=1000KB</a:t>
            </a:r>
          </a:p>
          <a:p>
            <a:pPr lvl="1"/>
            <a:r>
              <a:rPr lang="zh-CN" altLang="en-US" dirty="0"/>
              <a:t>这样的话，硬盘的标识80G的实际容量只有</a:t>
            </a:r>
          </a:p>
          <a:p>
            <a:pPr lvl="2"/>
            <a:r>
              <a:rPr lang="zh-CN" altLang="en-US" dirty="0"/>
              <a:t>80×1000×1000×1000/1024/1024/1024=74.51G左右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46130"/>
            <a:ext cx="10515600" cy="4351338"/>
          </a:xfrm>
        </p:spPr>
        <p:txBody>
          <a:bodyPr/>
          <a:lstStyle/>
          <a:p>
            <a:r>
              <a:rPr lang="zh-CN" altLang="en-US"/>
              <a:t>主板，又叫主机板(mainboard)，构成复杂电子系统例如电子计算机的中心或者主电路板。</a:t>
            </a:r>
          </a:p>
          <a:p>
            <a:r>
              <a:rPr lang="zh-CN" altLang="en-US"/>
              <a:t>典型的主板能提供一系列接合点，供处理器、显卡、声效卡、硬盘、存储器、对外设备等设备接合</a:t>
            </a:r>
          </a:p>
        </p:txBody>
      </p:sp>
      <p:grpSp>
        <p:nvGrpSpPr>
          <p:cNvPr id="5" name="组合 14"/>
          <p:cNvGrpSpPr/>
          <p:nvPr/>
        </p:nvGrpSpPr>
        <p:grpSpPr>
          <a:xfrm>
            <a:off x="2080260" y="2864168"/>
            <a:ext cx="5029200" cy="4071937"/>
            <a:chOff x="3357554" y="1928802"/>
            <a:chExt cx="5028442" cy="4071966"/>
          </a:xfrm>
        </p:grpSpPr>
        <p:pic>
          <p:nvPicPr>
            <p:cNvPr id="17423" name="图片 6" descr="dfimobo12big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7620" y="1928802"/>
              <a:ext cx="4408163" cy="36000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424" name="AutoShape 4"/>
            <p:cNvSpPr/>
            <p:nvPr/>
          </p:nvSpPr>
          <p:spPr>
            <a:xfrm>
              <a:off x="3357554" y="2786058"/>
              <a:ext cx="813600" cy="428400"/>
            </a:xfrm>
            <a:prstGeom prst="wedgeRoundRectCallout">
              <a:avLst>
                <a:gd name="adj1" fmla="val 57694"/>
                <a:gd name="adj2" fmla="val 129116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  <a:tileRect/>
            </a:gra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/>
            <a:lstStyle/>
            <a:p>
              <a:pPr algn="ctr"/>
              <a:r>
                <a:rPr lang="en-US" altLang="zh-CN" sz="2000" b="1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PCI</a:t>
              </a:r>
            </a:p>
          </p:txBody>
        </p:sp>
        <p:sp>
          <p:nvSpPr>
            <p:cNvPr id="17425" name="AutoShape 4"/>
            <p:cNvSpPr/>
            <p:nvPr/>
          </p:nvSpPr>
          <p:spPr>
            <a:xfrm>
              <a:off x="3857620" y="2071678"/>
              <a:ext cx="921600" cy="428400"/>
            </a:xfrm>
            <a:prstGeom prst="wedgeRoundRectCallout">
              <a:avLst>
                <a:gd name="adj1" fmla="val 53023"/>
                <a:gd name="adj2" fmla="val 109403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  <a:tileRect/>
            </a:gra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/>
            <a:lstStyle/>
            <a:p>
              <a:pPr algn="ctr"/>
              <a:r>
                <a:rPr lang="en-US" altLang="zh-CN" sz="2000" b="1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PCI-E</a:t>
              </a:r>
            </a:p>
          </p:txBody>
        </p:sp>
        <p:sp>
          <p:nvSpPr>
            <p:cNvPr id="17426" name="AutoShape 4"/>
            <p:cNvSpPr/>
            <p:nvPr/>
          </p:nvSpPr>
          <p:spPr>
            <a:xfrm>
              <a:off x="6000760" y="2928934"/>
              <a:ext cx="813600" cy="428400"/>
            </a:xfrm>
            <a:prstGeom prst="wedgeRoundRectCallout">
              <a:avLst>
                <a:gd name="adj1" fmla="val -2306"/>
                <a:gd name="adj2" fmla="val 123931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  <a:tileRect/>
            </a:gra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/>
            <a:lstStyle/>
            <a:p>
              <a:pPr algn="ctr"/>
              <a:r>
                <a:rPr lang="en-US" altLang="zh-CN" sz="2000" b="1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CPU</a:t>
              </a:r>
            </a:p>
          </p:txBody>
        </p:sp>
        <p:sp>
          <p:nvSpPr>
            <p:cNvPr id="17427" name="AutoShape 4"/>
            <p:cNvSpPr/>
            <p:nvPr/>
          </p:nvSpPr>
          <p:spPr>
            <a:xfrm>
              <a:off x="6215074" y="5572140"/>
              <a:ext cx="813600" cy="428628"/>
            </a:xfrm>
            <a:prstGeom prst="wedgeRoundRectCallout">
              <a:avLst>
                <a:gd name="adj1" fmla="val -40083"/>
                <a:gd name="adj2" fmla="val -127157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  <a:tileRect/>
            </a:gra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/>
            <a:lstStyle/>
            <a:p>
              <a:pPr algn="ctr"/>
              <a:r>
                <a:rPr lang="en-US" altLang="zh-CN" sz="2000" b="1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PATA</a:t>
              </a:r>
            </a:p>
          </p:txBody>
        </p:sp>
        <p:sp>
          <p:nvSpPr>
            <p:cNvPr id="17428" name="AutoShape 4"/>
            <p:cNvSpPr/>
            <p:nvPr/>
          </p:nvSpPr>
          <p:spPr>
            <a:xfrm>
              <a:off x="4857752" y="5500702"/>
              <a:ext cx="813600" cy="428628"/>
            </a:xfrm>
            <a:prstGeom prst="wedgeRoundRectCallout">
              <a:avLst>
                <a:gd name="adj1" fmla="val -40083"/>
                <a:gd name="adj2" fmla="val -109380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  <a:tileRect/>
            </a:gra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/>
            <a:lstStyle/>
            <a:p>
              <a:pPr algn="ctr"/>
              <a:r>
                <a:rPr lang="en-US" altLang="zh-CN" sz="2000" b="1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SATA</a:t>
              </a:r>
            </a:p>
          </p:txBody>
        </p:sp>
        <p:sp>
          <p:nvSpPr>
            <p:cNvPr id="17429" name="AutoShape 4"/>
            <p:cNvSpPr/>
            <p:nvPr/>
          </p:nvSpPr>
          <p:spPr>
            <a:xfrm>
              <a:off x="7572396" y="3714752"/>
              <a:ext cx="813600" cy="428628"/>
            </a:xfrm>
            <a:prstGeom prst="wedgeRoundRectCallout">
              <a:avLst>
                <a:gd name="adj1" fmla="val -73657"/>
                <a:gd name="adj2" fmla="val -111602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  <a:tileRect/>
            </a:gra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1"/>
            <a:lstStyle/>
            <a:p>
              <a:pPr algn="ctr"/>
              <a:r>
                <a:rPr lang="en-US" altLang="zh-CN" sz="2000" b="1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DIMM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计算机工作原理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45" y="1259205"/>
            <a:ext cx="6240780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云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云和</Template>
  <TotalTime>281</TotalTime>
  <Words>3080</Words>
  <Application>Microsoft Office PowerPoint</Application>
  <PresentationFormat>自定义</PresentationFormat>
  <Paragraphs>328</Paragraphs>
  <Slides>48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49" baseType="lpstr">
      <vt:lpstr>云和</vt:lpstr>
      <vt:lpstr>PowerPoint 演示文稿</vt:lpstr>
      <vt:lpstr>计算机组成</vt:lpstr>
      <vt:lpstr>PowerPoint 演示文稿</vt:lpstr>
      <vt:lpstr>cpu</vt:lpstr>
      <vt:lpstr>内存</vt:lpstr>
      <vt:lpstr>硬盘</vt:lpstr>
      <vt:lpstr>容量单位</vt:lpstr>
      <vt:lpstr>主板</vt:lpstr>
      <vt:lpstr>计算机工作原理</vt:lpstr>
      <vt:lpstr>计算机网络</vt:lpstr>
      <vt:lpstr>计算机网络</vt:lpstr>
      <vt:lpstr>OSI的七层模型</vt:lpstr>
      <vt:lpstr>TCP/IP协议簇</vt:lpstr>
      <vt:lpstr>IP地址</vt:lpstr>
      <vt:lpstr>IP地址的组成</vt:lpstr>
      <vt:lpstr>IP配置</vt:lpstr>
      <vt:lpstr>IP地址分类</vt:lpstr>
      <vt:lpstr>特殊IP</vt:lpstr>
      <vt:lpstr>私有地址</vt:lpstr>
      <vt:lpstr>IP相关命令</vt:lpstr>
      <vt:lpstr>web开发</vt:lpstr>
      <vt:lpstr>软件体系结构</vt:lpstr>
      <vt:lpstr>B/S结构相比C/S结构优势</vt:lpstr>
      <vt:lpstr>web软件开发介绍</vt:lpstr>
      <vt:lpstr>静态网站</vt:lpstr>
      <vt:lpstr>动态网站</vt:lpstr>
      <vt:lpstr>Web开发都需要了解什么?</vt:lpstr>
      <vt:lpstr>web网络通信</vt:lpstr>
      <vt:lpstr>URL</vt:lpstr>
      <vt:lpstr>HTTP协议</vt:lpstr>
      <vt:lpstr>HTTPS协议</vt:lpstr>
      <vt:lpstr>DNS</vt:lpstr>
      <vt:lpstr>DNS客户端的配置</vt:lpstr>
      <vt:lpstr>网站域名申请</vt:lpstr>
      <vt:lpstr>客户端浏览器</vt:lpstr>
      <vt:lpstr>可扩展的超文本标记语言(HTML)</vt:lpstr>
      <vt:lpstr>层叠样式表（CSS）</vt:lpstr>
      <vt:lpstr>客户端脚本编程语言 （JavaScript）</vt:lpstr>
      <vt:lpstr>数据库管理系统 （MySQL）</vt:lpstr>
      <vt:lpstr>服务器端脚本编程语言 （PHP）</vt:lpstr>
      <vt:lpstr>合作开发流程</vt:lpstr>
      <vt:lpstr>网站开发流程</vt:lpstr>
      <vt:lpstr>三、搭建web开发平台</vt:lpstr>
      <vt:lpstr>PowerPoint 演示文稿</vt:lpstr>
      <vt:lpstr>搭建PHP运行环境</vt:lpstr>
      <vt:lpstr>PHP开发工具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wjs</cp:lastModifiedBy>
  <cp:revision>515</cp:revision>
  <dcterms:created xsi:type="dcterms:W3CDTF">2016-09-06T02:25:00Z</dcterms:created>
  <dcterms:modified xsi:type="dcterms:W3CDTF">2019-07-08T08:01:27Z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